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2"/>
  </p:notesMasterIdLst>
  <p:sldIdLst>
    <p:sldId id="256" r:id="rId2"/>
    <p:sldId id="262" r:id="rId3"/>
    <p:sldId id="272" r:id="rId4"/>
    <p:sldId id="267" r:id="rId5"/>
    <p:sldId id="265" r:id="rId6"/>
    <p:sldId id="257" r:id="rId7"/>
    <p:sldId id="269" r:id="rId8"/>
    <p:sldId id="276" r:id="rId9"/>
    <p:sldId id="258" r:id="rId10"/>
    <p:sldId id="270" r:id="rId11"/>
    <p:sldId id="261" r:id="rId12"/>
    <p:sldId id="278" r:id="rId13"/>
    <p:sldId id="281" r:id="rId14"/>
    <p:sldId id="271" r:id="rId15"/>
    <p:sldId id="273" r:id="rId16"/>
    <p:sldId id="280" r:id="rId17"/>
    <p:sldId id="284" r:id="rId18"/>
    <p:sldId id="275" r:id="rId19"/>
    <p:sldId id="28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1" autoAdjust="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ED6B4-23FB-44A3-9322-D0F744B4D4A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572AF-FDD1-41E9-8AC7-FDA2C500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0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72AF-FDD1-41E9-8AC7-FDA2C50002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72AF-FDD1-41E9-8AC7-FDA2C50002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8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572AF-FDD1-41E9-8AC7-FDA2C50002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1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3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5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19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8229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8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83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32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5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8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4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1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B0D8F-EC5F-4B7F-9442-6EF3144D773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65127-94D7-4602-9199-100700DC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9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gueoflegends.fandom.com/wiki/Ability_power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gueoflegends.fandom.com/wiki/Attack_damage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hyperlink" Target="https://leagueoflegends.fandom.com/wiki/Minion_(League_of_Legends)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child with blue hair and a blue hat&#10;&#10;Description automatically generated">
            <a:extLst>
              <a:ext uri="{FF2B5EF4-FFF2-40B4-BE49-F238E27FC236}">
                <a16:creationId xmlns:a16="http://schemas.microsoft.com/office/drawing/2014/main" id="{B8DBB691-0E48-7409-9E54-72FF05BC1D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" y="0"/>
            <a:ext cx="11621297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D436247-754B-3F13-1A17-A16C48AB2240}"/>
              </a:ext>
            </a:extLst>
          </p:cNvPr>
          <p:cNvSpPr txBox="1">
            <a:spLocks/>
          </p:cNvSpPr>
          <p:nvPr/>
        </p:nvSpPr>
        <p:spPr>
          <a:xfrm>
            <a:off x="1720306" y="1615105"/>
            <a:ext cx="3979454" cy="4369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703631">
              <a:spcAft>
                <a:spcPts val="462"/>
              </a:spcAft>
            </a:pPr>
            <a:r>
              <a:rPr lang="en-US" sz="3078" b="1" kern="1200" cap="all" dirty="0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CS 677 Class Final Project</a:t>
            </a:r>
          </a:p>
        </p:txBody>
      </p:sp>
      <p:pic>
        <p:nvPicPr>
          <p:cNvPr id="7" name="Picture 6" descr="A gold text on a white background&#10;&#10;Description automatically generated">
            <a:extLst>
              <a:ext uri="{FF2B5EF4-FFF2-40B4-BE49-F238E27FC236}">
                <a16:creationId xmlns:a16="http://schemas.microsoft.com/office/drawing/2014/main" id="{D58F92B0-D66A-5A56-4F9A-D0DFEA8E1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51" y="1132784"/>
            <a:ext cx="3369267" cy="133422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00AA76-F475-0D8E-423B-56DF4B066C79}"/>
              </a:ext>
            </a:extLst>
          </p:cNvPr>
          <p:cNvSpPr txBox="1">
            <a:spLocks/>
          </p:cNvSpPr>
          <p:nvPr/>
        </p:nvSpPr>
        <p:spPr>
          <a:xfrm>
            <a:off x="9241247" y="5984998"/>
            <a:ext cx="2850902" cy="39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58852">
              <a:spcAft>
                <a:spcPts val="462"/>
              </a:spcAft>
            </a:pPr>
            <a:r>
              <a:rPr lang="en-US" sz="2000" b="1" dirty="0"/>
              <a:t>Name: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Yidan Sun</a:t>
            </a:r>
            <a:endParaRPr lang="en-US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27F4F-4652-15E1-1904-F24DAEDB810F}"/>
              </a:ext>
            </a:extLst>
          </p:cNvPr>
          <p:cNvSpPr txBox="1">
            <a:spLocks/>
          </p:cNvSpPr>
          <p:nvPr/>
        </p:nvSpPr>
        <p:spPr>
          <a:xfrm>
            <a:off x="2087148" y="4615491"/>
            <a:ext cx="3612612" cy="273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58852">
              <a:spcAft>
                <a:spcPts val="462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Professor: Eugene Pinsky</a:t>
            </a:r>
            <a:endParaRPr lang="en-US" sz="1000" b="1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25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1A295FDC-138B-744D-43D5-663374E9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" b="2066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25AE69-E233-72D0-C786-B8BAB727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24" y="1928608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Part 3 </a:t>
            </a:r>
            <a:br>
              <a:rPr lang="en-US" sz="4100" dirty="0"/>
            </a:br>
            <a:br>
              <a:rPr lang="en-US" sz="4100" dirty="0"/>
            </a:br>
            <a:r>
              <a:rPr lang="en-US" sz="4100" dirty="0"/>
              <a:t>data insights</a:t>
            </a:r>
            <a:br>
              <a:rPr lang="en-US" sz="4100" dirty="0"/>
            </a:br>
            <a:endParaRPr lang="en-US" sz="41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65D320-47A1-AB42-8F8F-AC6859BEFE67}"/>
              </a:ext>
            </a:extLst>
          </p:cNvPr>
          <p:cNvSpPr txBox="1">
            <a:spLocks/>
          </p:cNvSpPr>
          <p:nvPr/>
        </p:nvSpPr>
        <p:spPr>
          <a:xfrm>
            <a:off x="342372" y="208630"/>
            <a:ext cx="4220779" cy="484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in a black dress with wings and a sword">
            <a:extLst>
              <a:ext uri="{FF2B5EF4-FFF2-40B4-BE49-F238E27FC236}">
                <a16:creationId xmlns:a16="http://schemas.microsoft.com/office/drawing/2014/main" id="{501F5007-8E6F-8DAD-4076-3CF868A491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63B28-8D8A-CF46-2B95-2520310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15" y="365796"/>
            <a:ext cx="4277965" cy="579120"/>
          </a:xfrm>
        </p:spPr>
        <p:txBody>
          <a:bodyPr>
            <a:normAutofit/>
          </a:bodyPr>
          <a:lstStyle/>
          <a:p>
            <a:r>
              <a:rPr lang="en-US" dirty="0"/>
              <a:t>Overview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146278-7BA3-7C61-449B-905C5A604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16368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/>
              <a:t>78.71% has higher Gold</a:t>
            </a:r>
          </a:p>
          <a:p>
            <a:r>
              <a:rPr lang="en-US" dirty="0"/>
              <a:t>74.19% has higher Champion Kills</a:t>
            </a:r>
          </a:p>
          <a:p>
            <a:r>
              <a:rPr lang="en-US" dirty="0"/>
              <a:t>67.81% has higher Average Level</a:t>
            </a:r>
          </a:p>
          <a:p>
            <a:r>
              <a:rPr lang="en-US" dirty="0"/>
              <a:t>60.94% has higher # of Herald</a:t>
            </a:r>
          </a:p>
          <a:p>
            <a:r>
              <a:rPr lang="en-US" dirty="0"/>
              <a:t>59.26% has less Tower Destroyed</a:t>
            </a:r>
          </a:p>
          <a:p>
            <a:r>
              <a:rPr lang="en-US" dirty="0"/>
              <a:t>58.97% has higher Jungle minions killed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C4B228C-84F0-71D1-B498-714572D39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D0FD2E-5545-B9DD-3F36-E024611C9AA4}"/>
              </a:ext>
            </a:extLst>
          </p:cNvPr>
          <p:cNvSpPr txBox="1"/>
          <p:nvPr/>
        </p:nvSpPr>
        <p:spPr>
          <a:xfrm>
            <a:off x="680115" y="1081746"/>
            <a:ext cx="6141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In Winning Team: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90EE1F-1727-9EC1-F2DD-FEA7B8CE2BD1}"/>
              </a:ext>
            </a:extLst>
          </p:cNvPr>
          <p:cNvSpPr/>
          <p:nvPr/>
        </p:nvSpPr>
        <p:spPr>
          <a:xfrm>
            <a:off x="1183336" y="1772515"/>
            <a:ext cx="3043223" cy="299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A146FA-3647-204E-5024-F8820D4E82F3}"/>
              </a:ext>
            </a:extLst>
          </p:cNvPr>
          <p:cNvSpPr/>
          <p:nvPr/>
        </p:nvSpPr>
        <p:spPr>
          <a:xfrm>
            <a:off x="1183336" y="2239967"/>
            <a:ext cx="4221784" cy="391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green bars&#10;&#10;Description automatically generated">
            <a:extLst>
              <a:ext uri="{FF2B5EF4-FFF2-40B4-BE49-F238E27FC236}">
                <a16:creationId xmlns:a16="http://schemas.microsoft.com/office/drawing/2014/main" id="{E7661B21-9ABB-33EB-2AE6-2C1B8DB2B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94" y="1081746"/>
            <a:ext cx="5422402" cy="51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10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with red and blue squares&#10;&#10;Description automatically generated">
            <a:extLst>
              <a:ext uri="{FF2B5EF4-FFF2-40B4-BE49-F238E27FC236}">
                <a16:creationId xmlns:a16="http://schemas.microsoft.com/office/drawing/2014/main" id="{2E10B3BE-D6C1-8F68-BD9B-9108AB175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5" y="1320799"/>
            <a:ext cx="5396905" cy="47304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EEA301E-777C-E325-765B-F8BCEB0D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83" y="237002"/>
            <a:ext cx="5896658" cy="550606"/>
          </a:xfrm>
        </p:spPr>
        <p:txBody>
          <a:bodyPr>
            <a:normAutofit fontScale="90000"/>
          </a:bodyPr>
          <a:lstStyle/>
          <a:p>
            <a:r>
              <a:rPr lang="en-US" dirty="0"/>
              <a:t>Potential correlation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F8EA622-3984-BE0B-2DBA-6BDE9F644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06" y="1320800"/>
            <a:ext cx="5397003" cy="4730441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FEF0745-AA8E-8487-938A-E6E26A2EE41E}"/>
              </a:ext>
            </a:extLst>
          </p:cNvPr>
          <p:cNvSpPr txBox="1">
            <a:spLocks/>
          </p:cNvSpPr>
          <p:nvPr/>
        </p:nvSpPr>
        <p:spPr>
          <a:xfrm>
            <a:off x="645814" y="6070392"/>
            <a:ext cx="5142876" cy="55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Red team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93E562-B468-CF02-277C-E15A2F80ED58}"/>
              </a:ext>
            </a:extLst>
          </p:cNvPr>
          <p:cNvSpPr txBox="1">
            <a:spLocks/>
          </p:cNvSpPr>
          <p:nvPr/>
        </p:nvSpPr>
        <p:spPr>
          <a:xfrm>
            <a:off x="6789906" y="6070392"/>
            <a:ext cx="5142876" cy="55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blue team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2F871C-AD02-2FF1-CF3C-4373470907BB}"/>
              </a:ext>
            </a:extLst>
          </p:cNvPr>
          <p:cNvCxnSpPr/>
          <p:nvPr/>
        </p:nvCxnSpPr>
        <p:spPr>
          <a:xfrm flipH="1">
            <a:off x="4328160" y="1044629"/>
            <a:ext cx="436880" cy="5331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410285-5D3D-825D-E32B-942B54E1D018}"/>
              </a:ext>
            </a:extLst>
          </p:cNvPr>
          <p:cNvCxnSpPr>
            <a:cxnSpLocks/>
          </p:cNvCxnSpPr>
          <p:nvPr/>
        </p:nvCxnSpPr>
        <p:spPr>
          <a:xfrm>
            <a:off x="3409508" y="1044629"/>
            <a:ext cx="528320" cy="4948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96CAED-D5D4-D396-F813-F77F3097CEE9}"/>
              </a:ext>
            </a:extLst>
          </p:cNvPr>
          <p:cNvCxnSpPr>
            <a:cxnSpLocks/>
          </p:cNvCxnSpPr>
          <p:nvPr/>
        </p:nvCxnSpPr>
        <p:spPr>
          <a:xfrm flipV="1">
            <a:off x="7134760" y="3703799"/>
            <a:ext cx="578534" cy="228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D77125-9921-37ED-4E41-7C11656010A0}"/>
              </a:ext>
            </a:extLst>
          </p:cNvPr>
          <p:cNvCxnSpPr>
            <a:cxnSpLocks/>
          </p:cNvCxnSpPr>
          <p:nvPr/>
        </p:nvCxnSpPr>
        <p:spPr>
          <a:xfrm flipH="1">
            <a:off x="10841306" y="2882113"/>
            <a:ext cx="476934" cy="92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2D159A-2BB2-D178-635B-4CBC986E00AF}"/>
              </a:ext>
            </a:extLst>
          </p:cNvPr>
          <p:cNvCxnSpPr>
            <a:cxnSpLocks/>
          </p:cNvCxnSpPr>
          <p:nvPr/>
        </p:nvCxnSpPr>
        <p:spPr>
          <a:xfrm flipV="1">
            <a:off x="7134760" y="3154201"/>
            <a:ext cx="578534" cy="228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A88927-4E34-BAB3-4614-0A4C68B612C3}"/>
              </a:ext>
            </a:extLst>
          </p:cNvPr>
          <p:cNvCxnSpPr>
            <a:cxnSpLocks/>
          </p:cNvCxnSpPr>
          <p:nvPr/>
        </p:nvCxnSpPr>
        <p:spPr>
          <a:xfrm flipH="1">
            <a:off x="4978986" y="2778175"/>
            <a:ext cx="476934" cy="92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83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in a black dress with wings and a sword">
            <a:extLst>
              <a:ext uri="{FF2B5EF4-FFF2-40B4-BE49-F238E27FC236}">
                <a16:creationId xmlns:a16="http://schemas.microsoft.com/office/drawing/2014/main" id="{501F5007-8E6F-8DAD-4076-3CF868A491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63B28-8D8A-CF46-2B95-2520310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411" y="365796"/>
            <a:ext cx="5969309" cy="579120"/>
          </a:xfrm>
        </p:spPr>
        <p:txBody>
          <a:bodyPr>
            <a:normAutofit/>
          </a:bodyPr>
          <a:lstStyle/>
          <a:p>
            <a:r>
              <a:rPr lang="en-US" dirty="0"/>
              <a:t>Some data insights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C4B228C-84F0-71D1-B498-714572D39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D0FD2E-5545-B9DD-3F36-E024611C9A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9137" y="1044494"/>
            <a:ext cx="1099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Little difference in win rate in either red team (49.46%) or blue team (50.54%)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BD29C-ED33-78D1-DEF8-ED6B27B098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9097" y="1335350"/>
            <a:ext cx="7031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Both Blue and Red Team wins when most Herald Kills=1,2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284F2-083F-DBC2-E5C4-04CD102543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9097" y="1668318"/>
            <a:ext cx="7925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Champion kills and Average Levels is positively correlated with Gold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most winning game, team has &lt;=1 towers being destroyed </a:t>
            </a:r>
          </a:p>
        </p:txBody>
      </p:sp>
      <p:pic>
        <p:nvPicPr>
          <p:cNvPr id="18" name="Picture 17" descr="A graph of a number of green and blue bars&#10;&#10;Description automatically generated">
            <a:extLst>
              <a:ext uri="{FF2B5EF4-FFF2-40B4-BE49-F238E27FC236}">
                <a16:creationId xmlns:a16="http://schemas.microsoft.com/office/drawing/2014/main" id="{C29B9259-7281-2413-5650-E7E5D7D30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5" y="2560177"/>
            <a:ext cx="5169395" cy="4037475"/>
          </a:xfrm>
          <a:prstGeom prst="rect">
            <a:avLst/>
          </a:prstGeom>
        </p:spPr>
      </p:pic>
      <p:pic>
        <p:nvPicPr>
          <p:cNvPr id="22" name="Picture 21" descr="A graph of blue and yellow bars&#10;&#10;Description automatically generated">
            <a:extLst>
              <a:ext uri="{FF2B5EF4-FFF2-40B4-BE49-F238E27FC236}">
                <a16:creationId xmlns:a16="http://schemas.microsoft.com/office/drawing/2014/main" id="{AC25DA74-5DE1-4524-7ECD-67F79C6EE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86" y="2570915"/>
            <a:ext cx="5235649" cy="40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7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1A295FDC-138B-744D-43D5-663374E9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" b="2066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25AE69-E233-72D0-C786-B8BAB727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24" y="1928608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Part 4 </a:t>
            </a:r>
            <a:br>
              <a:rPr lang="en-US" sz="4100" dirty="0"/>
            </a:br>
            <a:br>
              <a:rPr lang="en-US" sz="4100" dirty="0"/>
            </a:br>
            <a:r>
              <a:rPr lang="en-US" altLang="zh-CN" sz="4400" dirty="0"/>
              <a:t>Classifiers &amp;</a:t>
            </a:r>
            <a:r>
              <a:rPr lang="en-US" sz="4100" dirty="0"/>
              <a:t> </a:t>
            </a:r>
            <a:r>
              <a:rPr lang="en-US" sz="4100" dirty="0" err="1"/>
              <a:t>STrategy</a:t>
            </a:r>
            <a:br>
              <a:rPr lang="en-US" sz="4100" dirty="0"/>
            </a:br>
            <a:endParaRPr lang="en-US" sz="41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65D320-47A1-AB42-8F8F-AC6859BEFE67}"/>
              </a:ext>
            </a:extLst>
          </p:cNvPr>
          <p:cNvSpPr txBox="1">
            <a:spLocks/>
          </p:cNvSpPr>
          <p:nvPr/>
        </p:nvSpPr>
        <p:spPr>
          <a:xfrm>
            <a:off x="342372" y="208630"/>
            <a:ext cx="4220779" cy="484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6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in a black dress with wings and a sword">
            <a:extLst>
              <a:ext uri="{FF2B5EF4-FFF2-40B4-BE49-F238E27FC236}">
                <a16:creationId xmlns:a16="http://schemas.microsoft.com/office/drawing/2014/main" id="{501F5007-8E6F-8DAD-4076-3CF868A491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63B28-8D8A-CF46-2B95-2520310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688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Chosen Classifiers(6)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C4B228C-84F0-71D1-B498-714572D39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7DB3ED-A3FD-129A-1170-332FE35D6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142991"/>
              </p:ext>
            </p:extLst>
          </p:nvPr>
        </p:nvGraphicFramePr>
        <p:xfrm>
          <a:off x="1079868" y="1483807"/>
          <a:ext cx="10021612" cy="292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05403">
                  <a:extLst>
                    <a:ext uri="{9D8B030D-6E8A-4147-A177-3AD203B41FA5}">
                      <a16:colId xmlns:a16="http://schemas.microsoft.com/office/drawing/2014/main" val="409729399"/>
                    </a:ext>
                  </a:extLst>
                </a:gridCol>
                <a:gridCol w="2505403">
                  <a:extLst>
                    <a:ext uri="{9D8B030D-6E8A-4147-A177-3AD203B41FA5}">
                      <a16:colId xmlns:a16="http://schemas.microsoft.com/office/drawing/2014/main" val="1710191233"/>
                    </a:ext>
                  </a:extLst>
                </a:gridCol>
                <a:gridCol w="2505403">
                  <a:extLst>
                    <a:ext uri="{9D8B030D-6E8A-4147-A177-3AD203B41FA5}">
                      <a16:colId xmlns:a16="http://schemas.microsoft.com/office/drawing/2014/main" val="3966202561"/>
                    </a:ext>
                  </a:extLst>
                </a:gridCol>
                <a:gridCol w="2505403">
                  <a:extLst>
                    <a:ext uri="{9D8B030D-6E8A-4147-A177-3AD203B41FA5}">
                      <a16:colId xmlns:a16="http://schemas.microsoft.com/office/drawing/2014/main" val="2361382063"/>
                    </a:ext>
                  </a:extLst>
                </a:gridCol>
              </a:tblGrid>
              <a:tr h="334156">
                <a:tc>
                  <a:txBody>
                    <a:bodyPr/>
                    <a:lstStyle/>
                    <a:p>
                      <a:r>
                        <a:rPr lang="en-US" dirty="0"/>
                        <a:t>Classifiers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28207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r>
                        <a:rPr lang="en-US" dirty="0"/>
                        <a:t>KNN=4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99.97%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51.90%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16437"/>
                  </a:ext>
                </a:extLst>
              </a:tr>
              <a:tr h="350550">
                <a:tc>
                  <a:txBody>
                    <a:bodyPr/>
                    <a:lstStyle/>
                    <a:p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736202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r>
                        <a:rPr lang="en-US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75.94%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528053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r>
                        <a:rPr lang="en-US" dirty="0"/>
                        <a:t>QDA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92031"/>
                  </a:ext>
                </a:extLst>
              </a:tr>
              <a:tr h="335611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67.61%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67.49%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164750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75.90%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190057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73.30%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0318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8FFB06A-D7DD-03CC-AEEF-C33190895B67}"/>
              </a:ext>
            </a:extLst>
          </p:cNvPr>
          <p:cNvSpPr txBox="1"/>
          <p:nvPr/>
        </p:nvSpPr>
        <p:spPr>
          <a:xfrm>
            <a:off x="1079868" y="4568637"/>
            <a:ext cx="90982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KNN=4 performs Badly in Accuracy but has higher TPR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From Naïve Bayes Classifier accuracy, we can know that each variable is relatively independent, so that it could predict well.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LDA has similar TPR and TNR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3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C58811-F697-0481-5778-C99041271AE8}"/>
              </a:ext>
            </a:extLst>
          </p:cNvPr>
          <p:cNvSpPr txBox="1">
            <a:spLocks/>
          </p:cNvSpPr>
          <p:nvPr/>
        </p:nvSpPr>
        <p:spPr>
          <a:xfrm>
            <a:off x="1675795" y="341700"/>
            <a:ext cx="2103726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Knn</a:t>
            </a:r>
            <a:r>
              <a:rPr lang="en-US" dirty="0"/>
              <a:t>=4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8E4D04-D3B1-EBCD-BE4F-E155C61E791E}"/>
              </a:ext>
            </a:extLst>
          </p:cNvPr>
          <p:cNvSpPr txBox="1">
            <a:spLocks/>
          </p:cNvSpPr>
          <p:nvPr/>
        </p:nvSpPr>
        <p:spPr>
          <a:xfrm>
            <a:off x="7070754" y="341700"/>
            <a:ext cx="2520285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6A9E6-EA00-F82F-2E59-FF3C80BEF7DE}"/>
              </a:ext>
            </a:extLst>
          </p:cNvPr>
          <p:cNvSpPr txBox="1"/>
          <p:nvPr/>
        </p:nvSpPr>
        <p:spPr>
          <a:xfrm>
            <a:off x="928807" y="1111402"/>
            <a:ext cx="36982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Most weighted features:</a:t>
            </a:r>
          </a:p>
          <a:p>
            <a:r>
              <a:rPr lang="en-US" dirty="0" err="1"/>
              <a:t>blueChampKills</a:t>
            </a:r>
            <a:r>
              <a:rPr lang="en-US" dirty="0"/>
              <a:t>','</a:t>
            </a:r>
            <a:r>
              <a:rPr lang="en-US" dirty="0" err="1"/>
              <a:t>blueHeraldKills</a:t>
            </a:r>
            <a:r>
              <a:rPr lang="en-US" dirty="0"/>
              <a:t>','</a:t>
            </a:r>
            <a:r>
              <a:rPr lang="en-US" dirty="0" err="1"/>
              <a:t>blueTowersDestroyed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b="1" dirty="0">
                <a:solidFill>
                  <a:srgbClr val="FFC000"/>
                </a:solidFill>
              </a:rPr>
              <a:t>The optimal KNN is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53381-357D-F18E-EA0D-BA342D26CF3E}"/>
              </a:ext>
            </a:extLst>
          </p:cNvPr>
          <p:cNvSpPr txBox="1"/>
          <p:nvPr/>
        </p:nvSpPr>
        <p:spPr>
          <a:xfrm>
            <a:off x="6012180" y="1110288"/>
            <a:ext cx="5251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Most weighted features:</a:t>
            </a:r>
          </a:p>
          <a:p>
            <a:r>
              <a:rPr lang="en-US" dirty="0"/>
              <a:t>'</a:t>
            </a:r>
            <a:r>
              <a:rPr lang="en-US" dirty="0" err="1"/>
              <a:t>blueChampKills</a:t>
            </a:r>
            <a:r>
              <a:rPr lang="en-US" dirty="0"/>
              <a:t>','</a:t>
            </a:r>
            <a:r>
              <a:rPr lang="en-US" dirty="0" err="1"/>
              <a:t>blueHeraldKills</a:t>
            </a:r>
            <a:r>
              <a:rPr lang="en-US" dirty="0"/>
              <a:t>',’</a:t>
            </a:r>
          </a:p>
          <a:p>
            <a:r>
              <a:rPr lang="en-US" dirty="0"/>
              <a:t>blueTowersDestroyed‘,</a:t>
            </a:r>
            <a:r>
              <a:rPr lang="en-US" dirty="0">
                <a:solidFill>
                  <a:srgbClr val="FFC000"/>
                </a:solidFill>
              </a:rPr>
              <a:t>'blueGold','blueMinionsKilled’,'blueJungleMinionsKilled', '</a:t>
            </a:r>
            <a:r>
              <a:rPr lang="en-US" dirty="0" err="1">
                <a:solidFill>
                  <a:srgbClr val="FFC000"/>
                </a:solidFill>
              </a:rPr>
              <a:t>blueAvgLevel</a:t>
            </a:r>
            <a:r>
              <a:rPr lang="en-US" dirty="0">
                <a:solidFill>
                  <a:srgbClr val="FFC000"/>
                </a:solidFill>
              </a:rPr>
              <a:t>',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D2CB3-C116-9402-1C4E-48D515CEC694}"/>
              </a:ext>
            </a:extLst>
          </p:cNvPr>
          <p:cNvSpPr txBox="1"/>
          <p:nvPr/>
        </p:nvSpPr>
        <p:spPr>
          <a:xfrm>
            <a:off x="979316" y="2935935"/>
            <a:ext cx="4815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50/50 split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  <a:r>
              <a:rPr lang="en-US" dirty="0"/>
              <a:t> No Obvious Difference between splitting the train set/ test set data.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2DE41-FD3D-6D34-9ADB-4CCE1DECFA24}"/>
              </a:ext>
            </a:extLst>
          </p:cNvPr>
          <p:cNvSpPr txBox="1"/>
          <p:nvPr/>
        </p:nvSpPr>
        <p:spPr>
          <a:xfrm>
            <a:off x="6052524" y="2931194"/>
            <a:ext cx="483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50/50 split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  <a:r>
              <a:rPr lang="en-US" dirty="0"/>
              <a:t> Same as KNN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1130C1E4-4D29-9CE4-284E-BEA464365D25}"/>
              </a:ext>
            </a:extLst>
          </p:cNvPr>
          <p:cNvSpPr/>
          <p:nvPr/>
        </p:nvSpPr>
        <p:spPr>
          <a:xfrm>
            <a:off x="5821678" y="1042598"/>
            <a:ext cx="45719" cy="505185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8A7A2704-66C5-BCBB-AB43-94DD44D3E5EA}"/>
              </a:ext>
            </a:extLst>
          </p:cNvPr>
          <p:cNvSpPr>
            <a:spLocks/>
          </p:cNvSpPr>
          <p:nvPr/>
        </p:nvSpPr>
        <p:spPr>
          <a:xfrm rot="16200000">
            <a:off x="6120276" y="-4353489"/>
            <a:ext cx="45719" cy="1074645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B2DE2F0-AED7-B007-96E9-AEACA916FBD3}"/>
              </a:ext>
            </a:extLst>
          </p:cNvPr>
          <p:cNvSpPr>
            <a:spLocks/>
          </p:cNvSpPr>
          <p:nvPr/>
        </p:nvSpPr>
        <p:spPr>
          <a:xfrm rot="5400000">
            <a:off x="6111996" y="-2640102"/>
            <a:ext cx="48727" cy="1063242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4E2F746-58AC-7EF2-C52B-3CDA12D5186A}"/>
              </a:ext>
            </a:extLst>
          </p:cNvPr>
          <p:cNvSpPr>
            <a:spLocks/>
          </p:cNvSpPr>
          <p:nvPr/>
        </p:nvSpPr>
        <p:spPr>
          <a:xfrm>
            <a:off x="739429" y="996877"/>
            <a:ext cx="60961" cy="515486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79013FEB-803C-883B-A82E-64783D58B8C5}"/>
              </a:ext>
            </a:extLst>
          </p:cNvPr>
          <p:cNvSpPr>
            <a:spLocks/>
          </p:cNvSpPr>
          <p:nvPr/>
        </p:nvSpPr>
        <p:spPr>
          <a:xfrm rot="5400000">
            <a:off x="6098448" y="-1480776"/>
            <a:ext cx="48726" cy="1062565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895FA975-CCFE-6605-783D-BCD0C8BBA283}"/>
              </a:ext>
            </a:extLst>
          </p:cNvPr>
          <p:cNvSpPr>
            <a:spLocks/>
          </p:cNvSpPr>
          <p:nvPr/>
        </p:nvSpPr>
        <p:spPr>
          <a:xfrm>
            <a:off x="11455400" y="997843"/>
            <a:ext cx="60961" cy="515486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0D401051-7362-2D60-CB5C-AB04C585A364}"/>
              </a:ext>
            </a:extLst>
          </p:cNvPr>
          <p:cNvSpPr>
            <a:spLocks/>
          </p:cNvSpPr>
          <p:nvPr/>
        </p:nvSpPr>
        <p:spPr>
          <a:xfrm rot="5400000">
            <a:off x="6026536" y="-271822"/>
            <a:ext cx="46276" cy="1068266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F80CA842-EAC2-36F9-48C7-22319C18E43F}"/>
              </a:ext>
            </a:extLst>
          </p:cNvPr>
          <p:cNvSpPr>
            <a:spLocks/>
          </p:cNvSpPr>
          <p:nvPr/>
        </p:nvSpPr>
        <p:spPr>
          <a:xfrm rot="5400000">
            <a:off x="6099673" y="744367"/>
            <a:ext cx="46277" cy="1074645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B6776-53F3-0693-DF22-01A617F49F9F}"/>
              </a:ext>
            </a:extLst>
          </p:cNvPr>
          <p:cNvSpPr txBox="1"/>
          <p:nvPr/>
        </p:nvSpPr>
        <p:spPr>
          <a:xfrm>
            <a:off x="1051558" y="4084153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Accuracy: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51.90%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A8FF4B-8EF6-EE54-3945-AA2A2A577998}"/>
              </a:ext>
            </a:extLst>
          </p:cNvPr>
          <p:cNvSpPr txBox="1"/>
          <p:nvPr/>
        </p:nvSpPr>
        <p:spPr>
          <a:xfrm>
            <a:off x="6059604" y="4082062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Accuracy: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50.85%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DF086A-D3C2-C44E-FE72-835AA19E2A8A}"/>
              </a:ext>
            </a:extLst>
          </p:cNvPr>
          <p:cNvSpPr txBox="1"/>
          <p:nvPr/>
        </p:nvSpPr>
        <p:spPr>
          <a:xfrm>
            <a:off x="1051558" y="5244047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TPR:99.97%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F0918-5FFF-E6A0-3ABA-D4A453FD54CE}"/>
              </a:ext>
            </a:extLst>
          </p:cNvPr>
          <p:cNvSpPr txBox="1"/>
          <p:nvPr/>
        </p:nvSpPr>
        <p:spPr>
          <a:xfrm>
            <a:off x="6072846" y="5204391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TPR:100%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B14BF2-48EB-8842-35EC-EA97485B6045}"/>
              </a:ext>
            </a:extLst>
          </p:cNvPr>
          <p:cNvSpPr txBox="1"/>
          <p:nvPr/>
        </p:nvSpPr>
        <p:spPr>
          <a:xfrm>
            <a:off x="1071318" y="5592237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TNR:2.17%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FB9AF4-9E43-AC46-A695-5F0AF20C167F}"/>
              </a:ext>
            </a:extLst>
          </p:cNvPr>
          <p:cNvSpPr txBox="1"/>
          <p:nvPr/>
        </p:nvSpPr>
        <p:spPr>
          <a:xfrm>
            <a:off x="6092606" y="5613379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TNR:0%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79C55C-4926-FAAA-E59C-25F102A9E756}"/>
              </a:ext>
            </a:extLst>
          </p:cNvPr>
          <p:cNvSpPr txBox="1"/>
          <p:nvPr/>
        </p:nvSpPr>
        <p:spPr>
          <a:xfrm>
            <a:off x="3709826" y="5269070"/>
            <a:ext cx="1632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Extremely abnormal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CDCA7D-D183-DF87-8346-FCF730FB2F05}"/>
              </a:ext>
            </a:extLst>
          </p:cNvPr>
          <p:cNvSpPr txBox="1"/>
          <p:nvPr/>
        </p:nvSpPr>
        <p:spPr>
          <a:xfrm>
            <a:off x="8209280" y="5227984"/>
            <a:ext cx="301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Extremely Abnormal.</a:t>
            </a:r>
          </a:p>
          <a:p>
            <a:r>
              <a:rPr lang="en-US" b="1" dirty="0">
                <a:solidFill>
                  <a:srgbClr val="FF0000"/>
                </a:solidFill>
              </a:rPr>
              <a:t>All predictions are wins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EA463C-0E36-70B8-C4B1-D2C77CDCEE6B}"/>
              </a:ext>
            </a:extLst>
          </p:cNvPr>
          <p:cNvSpPr txBox="1">
            <a:spLocks/>
          </p:cNvSpPr>
          <p:nvPr/>
        </p:nvSpPr>
        <p:spPr>
          <a:xfrm>
            <a:off x="802035" y="492761"/>
            <a:ext cx="2103726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LDA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69B97E-DB01-1994-F546-DE4FF6D39CB7}"/>
              </a:ext>
            </a:extLst>
          </p:cNvPr>
          <p:cNvSpPr txBox="1">
            <a:spLocks/>
          </p:cNvSpPr>
          <p:nvPr/>
        </p:nvSpPr>
        <p:spPr>
          <a:xfrm>
            <a:off x="7111394" y="492761"/>
            <a:ext cx="2886045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Naïve bayes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A49122F2-5739-A048-B6EC-53EA32DA5C47}"/>
              </a:ext>
            </a:extLst>
          </p:cNvPr>
          <p:cNvSpPr>
            <a:spLocks/>
          </p:cNvSpPr>
          <p:nvPr/>
        </p:nvSpPr>
        <p:spPr>
          <a:xfrm rot="16200000">
            <a:off x="5979681" y="-4170609"/>
            <a:ext cx="45719" cy="1074645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B1C60221-E13F-D815-5CEB-6EFFFA7805A2}"/>
              </a:ext>
            </a:extLst>
          </p:cNvPr>
          <p:cNvSpPr>
            <a:spLocks/>
          </p:cNvSpPr>
          <p:nvPr/>
        </p:nvSpPr>
        <p:spPr>
          <a:xfrm rot="5400000">
            <a:off x="6035192" y="-2610760"/>
            <a:ext cx="48727" cy="1063242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7577769-2E7F-9783-FD12-D11325891552}"/>
              </a:ext>
            </a:extLst>
          </p:cNvPr>
          <p:cNvSpPr>
            <a:spLocks/>
          </p:cNvSpPr>
          <p:nvPr/>
        </p:nvSpPr>
        <p:spPr>
          <a:xfrm rot="5400000">
            <a:off x="5993418" y="-1301033"/>
            <a:ext cx="48726" cy="1062565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25171D93-4264-0965-E5E2-0CCEE1FEDBAA}"/>
              </a:ext>
            </a:extLst>
          </p:cNvPr>
          <p:cNvSpPr>
            <a:spLocks/>
          </p:cNvSpPr>
          <p:nvPr/>
        </p:nvSpPr>
        <p:spPr>
          <a:xfrm rot="5400000">
            <a:off x="6061538" y="-385425"/>
            <a:ext cx="46276" cy="1068266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114F7D3-CAD8-2BCB-8638-205A58965EC8}"/>
              </a:ext>
            </a:extLst>
          </p:cNvPr>
          <p:cNvSpPr>
            <a:spLocks/>
          </p:cNvSpPr>
          <p:nvPr/>
        </p:nvSpPr>
        <p:spPr>
          <a:xfrm rot="5400000">
            <a:off x="5959078" y="927247"/>
            <a:ext cx="46277" cy="1074645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42246F4-80ED-6A7B-1AB8-A74FC6CB1E76}"/>
              </a:ext>
            </a:extLst>
          </p:cNvPr>
          <p:cNvSpPr/>
          <p:nvPr/>
        </p:nvSpPr>
        <p:spPr>
          <a:xfrm>
            <a:off x="5711564" y="1255134"/>
            <a:ext cx="45719" cy="505185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8F866FD2-9FB7-E69D-6B53-620A1830A31F}"/>
              </a:ext>
            </a:extLst>
          </p:cNvPr>
          <p:cNvSpPr>
            <a:spLocks/>
          </p:cNvSpPr>
          <p:nvPr/>
        </p:nvSpPr>
        <p:spPr>
          <a:xfrm>
            <a:off x="629315" y="1209413"/>
            <a:ext cx="60961" cy="515486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0DB94B1E-1E79-5F14-1F6B-DC5378293525}"/>
              </a:ext>
            </a:extLst>
          </p:cNvPr>
          <p:cNvSpPr>
            <a:spLocks/>
          </p:cNvSpPr>
          <p:nvPr/>
        </p:nvSpPr>
        <p:spPr>
          <a:xfrm>
            <a:off x="11345286" y="1210379"/>
            <a:ext cx="60961" cy="515486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46412-9034-E6C2-F784-CF0022FC2DBF}"/>
              </a:ext>
            </a:extLst>
          </p:cNvPr>
          <p:cNvSpPr txBox="1"/>
          <p:nvPr/>
        </p:nvSpPr>
        <p:spPr>
          <a:xfrm>
            <a:off x="979316" y="2935935"/>
            <a:ext cx="4815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50/50 split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  <a:r>
              <a:rPr lang="en-US" dirty="0"/>
              <a:t> No Obvious Difference between splitting the train set/ test set data.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EBA629-B4BA-5B8E-F0A9-36D2230241D1}"/>
              </a:ext>
            </a:extLst>
          </p:cNvPr>
          <p:cNvSpPr txBox="1"/>
          <p:nvPr/>
        </p:nvSpPr>
        <p:spPr>
          <a:xfrm>
            <a:off x="5909661" y="2891301"/>
            <a:ext cx="4815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50/50 split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  <a:r>
              <a:rPr lang="en-US" dirty="0"/>
              <a:t> No Obvious Difference between splitting the train set/ test set data.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15EE6-4631-22C3-533C-7D0C6DCEDBDF}"/>
              </a:ext>
            </a:extLst>
          </p:cNvPr>
          <p:cNvSpPr txBox="1"/>
          <p:nvPr/>
        </p:nvSpPr>
        <p:spPr>
          <a:xfrm>
            <a:off x="979316" y="4268453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Accuracy: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75.94%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A774EE-19A8-2CA0-26C7-A2EF78A9E041}"/>
              </a:ext>
            </a:extLst>
          </p:cNvPr>
          <p:cNvSpPr txBox="1"/>
          <p:nvPr/>
        </p:nvSpPr>
        <p:spPr>
          <a:xfrm>
            <a:off x="5909662" y="4189590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Accuracy: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75.90%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B31B5-2709-9258-B65C-49EB3F589C11}"/>
              </a:ext>
            </a:extLst>
          </p:cNvPr>
          <p:cNvSpPr txBox="1"/>
          <p:nvPr/>
        </p:nvSpPr>
        <p:spPr>
          <a:xfrm>
            <a:off x="979316" y="5141574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TPR: 76.35%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6F530-9F55-DCCF-2A61-5F9800815BF9}"/>
              </a:ext>
            </a:extLst>
          </p:cNvPr>
          <p:cNvSpPr txBox="1"/>
          <p:nvPr/>
        </p:nvSpPr>
        <p:spPr>
          <a:xfrm>
            <a:off x="999076" y="5489764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TNR: 75.5%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97C626-4391-09E1-2AB3-1522AFD55B73}"/>
              </a:ext>
            </a:extLst>
          </p:cNvPr>
          <p:cNvSpPr txBox="1"/>
          <p:nvPr/>
        </p:nvSpPr>
        <p:spPr>
          <a:xfrm>
            <a:off x="5947535" y="5140684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TPR: 77.93%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973525-C1F6-5B3C-B06C-8A1CA47A78E5}"/>
              </a:ext>
            </a:extLst>
          </p:cNvPr>
          <p:cNvSpPr txBox="1"/>
          <p:nvPr/>
        </p:nvSpPr>
        <p:spPr>
          <a:xfrm>
            <a:off x="5967295" y="5488874"/>
            <a:ext cx="4815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TNR: 73.80%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975F00-ADC8-0DE3-4E30-15274255C255}"/>
              </a:ext>
            </a:extLst>
          </p:cNvPr>
          <p:cNvSpPr txBox="1"/>
          <p:nvPr/>
        </p:nvSpPr>
        <p:spPr>
          <a:xfrm>
            <a:off x="941444" y="1353117"/>
            <a:ext cx="4815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Insights:</a:t>
            </a:r>
          </a:p>
          <a:p>
            <a:r>
              <a:rPr lang="en-US" dirty="0">
                <a:solidFill>
                  <a:srgbClr val="FFC000"/>
                </a:solidFill>
              </a:rPr>
              <a:t>Perform badly in QDA(high dimension), </a:t>
            </a:r>
            <a:r>
              <a:rPr lang="en-US" dirty="0"/>
              <a:t>probably highly overfitting where all wins are predicted wrong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F5EDD-B450-6BAD-06FE-8084407773EC}"/>
              </a:ext>
            </a:extLst>
          </p:cNvPr>
          <p:cNvSpPr txBox="1"/>
          <p:nvPr/>
        </p:nvSpPr>
        <p:spPr>
          <a:xfrm>
            <a:off x="5909662" y="1382896"/>
            <a:ext cx="4815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Insights:</a:t>
            </a:r>
          </a:p>
          <a:p>
            <a:r>
              <a:rPr lang="en-US" dirty="0">
                <a:solidFill>
                  <a:srgbClr val="FFC000"/>
                </a:solidFill>
              </a:rPr>
              <a:t>Variables are relatively independent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652936-E03F-1E3C-FA1F-E590CD91DDFE}"/>
              </a:ext>
            </a:extLst>
          </p:cNvPr>
          <p:cNvSpPr txBox="1"/>
          <p:nvPr/>
        </p:nvSpPr>
        <p:spPr>
          <a:xfrm>
            <a:off x="3306221" y="5254182"/>
            <a:ext cx="2195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Perform stable in TPR and RNR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05EC0-39D0-6FD6-A410-DA530C3959FC}"/>
              </a:ext>
            </a:extLst>
          </p:cNvPr>
          <p:cNvSpPr txBox="1"/>
          <p:nvPr/>
        </p:nvSpPr>
        <p:spPr>
          <a:xfrm>
            <a:off x="8836592" y="5210880"/>
            <a:ext cx="2195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Perform stable in TPR and RNR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2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in a black dress with wings and a sword">
            <a:extLst>
              <a:ext uri="{FF2B5EF4-FFF2-40B4-BE49-F238E27FC236}">
                <a16:creationId xmlns:a16="http://schemas.microsoft.com/office/drawing/2014/main" id="{501F5007-8E6F-8DAD-4076-3CF868A491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C4B228C-84F0-71D1-B498-714572D39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E47F7A-3FE6-0328-3968-53AA6BF574D3}"/>
              </a:ext>
            </a:extLst>
          </p:cNvPr>
          <p:cNvSpPr txBox="1">
            <a:spLocks/>
          </p:cNvSpPr>
          <p:nvPr/>
        </p:nvSpPr>
        <p:spPr>
          <a:xfrm>
            <a:off x="75194" y="5545101"/>
            <a:ext cx="3038467" cy="446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 I (26.89%)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41353D-8A4B-6FC5-B379-12C65602AEA4}"/>
              </a:ext>
            </a:extLst>
          </p:cNvPr>
          <p:cNvSpPr txBox="1">
            <a:spLocks/>
          </p:cNvSpPr>
          <p:nvPr/>
        </p:nvSpPr>
        <p:spPr>
          <a:xfrm>
            <a:off x="573370" y="315471"/>
            <a:ext cx="4476150" cy="44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Failed </a:t>
            </a:r>
            <a:r>
              <a:rPr lang="en-US" dirty="0" err="1"/>
              <a:t>attemps</a:t>
            </a:r>
            <a:r>
              <a:rPr lang="en-US" dirty="0"/>
              <a:t>(4)</a:t>
            </a:r>
          </a:p>
        </p:txBody>
      </p:sp>
      <p:pic>
        <p:nvPicPr>
          <p:cNvPr id="26" name="Picture 2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F3A9CCC-4A30-5B49-6A9F-B398469D7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28" y="1424009"/>
            <a:ext cx="3931910" cy="1629472"/>
          </a:xfrm>
          <a:prstGeom prst="rect">
            <a:avLst/>
          </a:prstGeom>
        </p:spPr>
      </p:pic>
      <p:pic>
        <p:nvPicPr>
          <p:cNvPr id="28" name="Picture 27" descr="A blue and black text&#10;&#10;Description automatically generated">
            <a:extLst>
              <a:ext uri="{FF2B5EF4-FFF2-40B4-BE49-F238E27FC236}">
                <a16:creationId xmlns:a16="http://schemas.microsoft.com/office/drawing/2014/main" id="{A531FF93-520D-61D4-E6A6-253BAE620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28" y="3443460"/>
            <a:ext cx="3997269" cy="1392020"/>
          </a:xfrm>
          <a:prstGeom prst="rect">
            <a:avLst/>
          </a:prstGeom>
        </p:spPr>
      </p:pic>
      <p:pic>
        <p:nvPicPr>
          <p:cNvPr id="30" name="Picture 2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D26397B-480D-0B38-838D-26B51D82F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12" y="1411211"/>
            <a:ext cx="3846071" cy="1648316"/>
          </a:xfrm>
          <a:prstGeom prst="rect">
            <a:avLst/>
          </a:prstGeom>
        </p:spPr>
      </p:pic>
      <p:pic>
        <p:nvPicPr>
          <p:cNvPr id="32" name="Picture 31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D6128B66-14A2-3FC4-6200-C2748D202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12" y="3429756"/>
            <a:ext cx="3846071" cy="162880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A968771B-624D-206B-8EAF-20E84FCF36F1}"/>
              </a:ext>
            </a:extLst>
          </p:cNvPr>
          <p:cNvSpPr txBox="1">
            <a:spLocks/>
          </p:cNvSpPr>
          <p:nvPr/>
        </p:nvSpPr>
        <p:spPr>
          <a:xfrm>
            <a:off x="273707" y="1881047"/>
            <a:ext cx="1721338" cy="532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True </a:t>
            </a:r>
          </a:p>
          <a:p>
            <a:r>
              <a:rPr lang="en-US" dirty="0"/>
              <a:t>DATA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D2AE032-CE51-5386-8E90-ED7AFAF3217D}"/>
              </a:ext>
            </a:extLst>
          </p:cNvPr>
          <p:cNvSpPr txBox="1">
            <a:spLocks/>
          </p:cNvSpPr>
          <p:nvPr/>
        </p:nvSpPr>
        <p:spPr>
          <a:xfrm>
            <a:off x="406335" y="3780750"/>
            <a:ext cx="1588710" cy="768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LDA predicts wrong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4D5354FE-A208-0471-25F2-98E84FE48697}"/>
              </a:ext>
            </a:extLst>
          </p:cNvPr>
          <p:cNvSpPr/>
          <p:nvPr/>
        </p:nvSpPr>
        <p:spPr>
          <a:xfrm>
            <a:off x="6463660" y="1138923"/>
            <a:ext cx="45719" cy="4195078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ED4F6F22-DDA0-D8E3-02C2-239CC5BD2A4B}"/>
              </a:ext>
            </a:extLst>
          </p:cNvPr>
          <p:cNvSpPr/>
          <p:nvPr/>
        </p:nvSpPr>
        <p:spPr>
          <a:xfrm rot="16200000">
            <a:off x="6097494" y="-2480000"/>
            <a:ext cx="52837" cy="11435155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5C88D93D-9AD4-99E9-958A-9959ED580842}"/>
              </a:ext>
            </a:extLst>
          </p:cNvPr>
          <p:cNvSpPr/>
          <p:nvPr/>
        </p:nvSpPr>
        <p:spPr>
          <a:xfrm rot="5400000">
            <a:off x="6097492" y="-409995"/>
            <a:ext cx="52836" cy="11435155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8F394276-ADC0-5641-BC74-12A5FAE50FE0}"/>
              </a:ext>
            </a:extLst>
          </p:cNvPr>
          <p:cNvSpPr/>
          <p:nvPr/>
        </p:nvSpPr>
        <p:spPr>
          <a:xfrm rot="5400000">
            <a:off x="6097493" y="-4557378"/>
            <a:ext cx="52836" cy="11435155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E6931E-5A47-2F09-0314-32C314FF022A}"/>
              </a:ext>
            </a:extLst>
          </p:cNvPr>
          <p:cNvSpPr/>
          <p:nvPr/>
        </p:nvSpPr>
        <p:spPr>
          <a:xfrm>
            <a:off x="3098800" y="1926564"/>
            <a:ext cx="2826895" cy="55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D6D12A-8F20-7F8A-6BB5-EA11DB4CD426}"/>
              </a:ext>
            </a:extLst>
          </p:cNvPr>
          <p:cNvSpPr/>
          <p:nvPr/>
        </p:nvSpPr>
        <p:spPr>
          <a:xfrm>
            <a:off x="3113660" y="3713780"/>
            <a:ext cx="2826895" cy="55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F3C9F0-B968-8C18-71FE-A4EE9F32EC9D}"/>
              </a:ext>
            </a:extLst>
          </p:cNvPr>
          <p:cNvSpPr/>
          <p:nvPr/>
        </p:nvSpPr>
        <p:spPr>
          <a:xfrm>
            <a:off x="8052370" y="3705339"/>
            <a:ext cx="2826895" cy="422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529A20-DB3A-33B9-86D2-EE53E5B780EB}"/>
              </a:ext>
            </a:extLst>
          </p:cNvPr>
          <p:cNvSpPr/>
          <p:nvPr/>
        </p:nvSpPr>
        <p:spPr>
          <a:xfrm>
            <a:off x="8063434" y="1671714"/>
            <a:ext cx="2826895" cy="431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4E0A7476-D3CC-E29F-7A83-860CC7ED0D32}"/>
              </a:ext>
            </a:extLst>
          </p:cNvPr>
          <p:cNvSpPr txBox="1">
            <a:spLocks/>
          </p:cNvSpPr>
          <p:nvPr/>
        </p:nvSpPr>
        <p:spPr>
          <a:xfrm>
            <a:off x="75194" y="6197074"/>
            <a:ext cx="2998810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 II (36.66%)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3FDC10-F5C1-365B-9F70-97249DADCCF6}"/>
              </a:ext>
            </a:extLst>
          </p:cNvPr>
          <p:cNvSpPr txBox="1"/>
          <p:nvPr/>
        </p:nvSpPr>
        <p:spPr>
          <a:xfrm>
            <a:off x="6096000" y="670901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#blue_Herald&lt;=2, blue has higher probability of win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A51232-FBCC-E455-76B7-0BE94A8F7E6A}"/>
              </a:ext>
            </a:extLst>
          </p:cNvPr>
          <p:cNvSpPr txBox="1"/>
          <p:nvPr/>
        </p:nvSpPr>
        <p:spPr>
          <a:xfrm>
            <a:off x="273707" y="4862883"/>
            <a:ext cx="635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#blueTowerDestroyed &gt;=1 blue more possible to win.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EA0F82-B268-EE6C-4968-42D881E04121}"/>
              </a:ext>
            </a:extLst>
          </p:cNvPr>
          <p:cNvSpPr txBox="1"/>
          <p:nvPr/>
        </p:nvSpPr>
        <p:spPr>
          <a:xfrm>
            <a:off x="2986636" y="5575665"/>
            <a:ext cx="885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LDA, if </a:t>
            </a:r>
            <a:r>
              <a:rPr lang="en-US" dirty="0" err="1"/>
              <a:t>blueTowersDestroyed</a:t>
            </a:r>
            <a:r>
              <a:rPr lang="en-US" dirty="0"/>
              <a:t> &lt;1 and | </a:t>
            </a:r>
            <a:r>
              <a:rPr lang="en-US" dirty="0" err="1"/>
              <a:t>blueHeraldKills</a:t>
            </a:r>
            <a:r>
              <a:rPr lang="en-US" dirty="0"/>
              <a:t>&gt;=2 </a:t>
            </a:r>
            <a:r>
              <a:rPr lang="en-US" dirty="0">
                <a:solidFill>
                  <a:srgbClr val="92D050"/>
                </a:solidFill>
                <a:sym typeface="Wingdings" panose="05000000000000000000" pitchFamily="2" charset="2"/>
              </a:rPr>
              <a:t>win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810B9C-4F47-3668-8013-F639303A9270}"/>
              </a:ext>
            </a:extLst>
          </p:cNvPr>
          <p:cNvSpPr txBox="1"/>
          <p:nvPr/>
        </p:nvSpPr>
        <p:spPr>
          <a:xfrm>
            <a:off x="2986636" y="6173197"/>
            <a:ext cx="885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LDA, if </a:t>
            </a:r>
            <a:r>
              <a:rPr lang="en-US" dirty="0" err="1"/>
              <a:t>blueTowersDestroyed</a:t>
            </a:r>
            <a:r>
              <a:rPr lang="en-US" dirty="0"/>
              <a:t> =0 and | </a:t>
            </a:r>
            <a:r>
              <a:rPr lang="en-US" dirty="0" err="1"/>
              <a:t>blueHeraldKills</a:t>
            </a:r>
            <a:r>
              <a:rPr lang="en-US" dirty="0"/>
              <a:t>=2    </a:t>
            </a:r>
            <a:r>
              <a:rPr lang="en-US" dirty="0">
                <a:solidFill>
                  <a:srgbClr val="92D050"/>
                </a:solidFill>
                <a:sym typeface="Wingdings" panose="05000000000000000000" pitchFamily="2" charset="2"/>
              </a:rPr>
              <a:t>win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0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in a black dress with wings and a sword">
            <a:extLst>
              <a:ext uri="{FF2B5EF4-FFF2-40B4-BE49-F238E27FC236}">
                <a16:creationId xmlns:a16="http://schemas.microsoft.com/office/drawing/2014/main" id="{501F5007-8E6F-8DAD-4076-3CF868A491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C4B228C-84F0-71D1-B498-714572D39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E47F7A-3FE6-0328-3968-53AA6BF574D3}"/>
              </a:ext>
            </a:extLst>
          </p:cNvPr>
          <p:cNvSpPr txBox="1">
            <a:spLocks/>
          </p:cNvSpPr>
          <p:nvPr/>
        </p:nvSpPr>
        <p:spPr>
          <a:xfrm>
            <a:off x="573369" y="1030070"/>
            <a:ext cx="4140803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 III</a:t>
            </a:r>
            <a:r>
              <a:rPr lang="en-US" dirty="0">
                <a:solidFill>
                  <a:srgbClr val="92D050"/>
                </a:solidFill>
              </a:rPr>
              <a:t>(Optimal)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41353D-8A4B-6FC5-B379-12C65602AEA4}"/>
              </a:ext>
            </a:extLst>
          </p:cNvPr>
          <p:cNvSpPr txBox="1">
            <a:spLocks/>
          </p:cNvSpPr>
          <p:nvPr/>
        </p:nvSpPr>
        <p:spPr>
          <a:xfrm>
            <a:off x="573370" y="315471"/>
            <a:ext cx="4140803" cy="44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Optimal strategy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4D71AF5-2021-5A9C-3EE0-46ACAB3D3AEE}"/>
              </a:ext>
            </a:extLst>
          </p:cNvPr>
          <p:cNvSpPr txBox="1">
            <a:spLocks/>
          </p:cNvSpPr>
          <p:nvPr/>
        </p:nvSpPr>
        <p:spPr>
          <a:xfrm>
            <a:off x="5845007" y="1030071"/>
            <a:ext cx="5207670" cy="646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 IV (last attempt)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1DD29-88F1-A5EC-398D-CACD7DC87F49}"/>
              </a:ext>
            </a:extLst>
          </p:cNvPr>
          <p:cNvSpPr txBox="1"/>
          <p:nvPr/>
        </p:nvSpPr>
        <p:spPr>
          <a:xfrm>
            <a:off x="573371" y="1809236"/>
            <a:ext cx="4608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LDA and consider winning team features </a:t>
            </a:r>
            <a:r>
              <a:rPr lang="en-US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[</a:t>
            </a:r>
            <a:r>
              <a:rPr lang="en-US" b="1" i="0" dirty="0" err="1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ChampKills</a:t>
            </a:r>
            <a:r>
              <a:rPr lang="en-US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] [Gold]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2066A-A16F-E702-E2E3-6000541B2D34}"/>
              </a:ext>
            </a:extLst>
          </p:cNvPr>
          <p:cNvSpPr txBox="1"/>
          <p:nvPr/>
        </p:nvSpPr>
        <p:spPr>
          <a:xfrm>
            <a:off x="573371" y="3405718"/>
            <a:ext cx="5410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TPR: 78.95%</a:t>
            </a:r>
          </a:p>
          <a:p>
            <a:r>
              <a:rPr lang="en-US" dirty="0"/>
              <a:t>TNR: 76.91%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31DFD-10FA-F472-45F7-F2A5994CD8EE}"/>
              </a:ext>
            </a:extLst>
          </p:cNvPr>
          <p:cNvSpPr txBox="1"/>
          <p:nvPr/>
        </p:nvSpPr>
        <p:spPr>
          <a:xfrm>
            <a:off x="5984241" y="1832099"/>
            <a:ext cx="3823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 Strategy III and KNN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478C4-58AD-0B53-38B8-AF920C75351C}"/>
              </a:ext>
            </a:extLst>
          </p:cNvPr>
          <p:cNvSpPr txBox="1"/>
          <p:nvPr/>
        </p:nvSpPr>
        <p:spPr>
          <a:xfrm>
            <a:off x="6036950" y="3375572"/>
            <a:ext cx="458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TPR:99.96%</a:t>
            </a:r>
          </a:p>
          <a:p>
            <a:r>
              <a:rPr lang="en-US" dirty="0"/>
              <a:t>TNR:2.17%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65317-890A-C299-78B5-4F17122459E5}"/>
              </a:ext>
            </a:extLst>
          </p:cNvPr>
          <p:cNvSpPr txBox="1"/>
          <p:nvPr/>
        </p:nvSpPr>
        <p:spPr>
          <a:xfrm>
            <a:off x="573369" y="2704441"/>
            <a:ext cx="2515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Accuracy: 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77.94%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8E193B-9993-2137-15D5-7C3ED7901D9D}"/>
              </a:ext>
            </a:extLst>
          </p:cNvPr>
          <p:cNvSpPr txBox="1"/>
          <p:nvPr/>
        </p:nvSpPr>
        <p:spPr>
          <a:xfrm>
            <a:off x="6014973" y="2646274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Accuracy: 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51.59%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4C05EF86-F96F-ACA4-796D-AEB7B9E4E0DE}"/>
              </a:ext>
            </a:extLst>
          </p:cNvPr>
          <p:cNvSpPr/>
          <p:nvPr/>
        </p:nvSpPr>
        <p:spPr>
          <a:xfrm rot="16200000">
            <a:off x="5778841" y="-2066039"/>
            <a:ext cx="45719" cy="10654856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8CA64326-261D-A91D-2F40-557A51506BBD}"/>
              </a:ext>
            </a:extLst>
          </p:cNvPr>
          <p:cNvSpPr/>
          <p:nvPr/>
        </p:nvSpPr>
        <p:spPr>
          <a:xfrm rot="16200000">
            <a:off x="5778841" y="-2825484"/>
            <a:ext cx="45719" cy="10654856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84FB1AAC-6E91-CF52-FBD7-97D51FB7D519}"/>
              </a:ext>
            </a:extLst>
          </p:cNvPr>
          <p:cNvSpPr/>
          <p:nvPr/>
        </p:nvSpPr>
        <p:spPr>
          <a:xfrm rot="16200000">
            <a:off x="5778841" y="-3673887"/>
            <a:ext cx="45719" cy="10654856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3FABAD74-280B-5F9A-C481-5B757078E48D}"/>
              </a:ext>
            </a:extLst>
          </p:cNvPr>
          <p:cNvSpPr/>
          <p:nvPr/>
        </p:nvSpPr>
        <p:spPr>
          <a:xfrm rot="16200000">
            <a:off x="5778840" y="-1141527"/>
            <a:ext cx="45719" cy="10654856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0AA8E63A-AD14-F558-29F5-50648FF16D02}"/>
              </a:ext>
            </a:extLst>
          </p:cNvPr>
          <p:cNvSpPr/>
          <p:nvPr/>
        </p:nvSpPr>
        <p:spPr>
          <a:xfrm>
            <a:off x="5788325" y="1623564"/>
            <a:ext cx="45719" cy="2532360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9D7F13AC-1B98-3373-AD87-530EE13EE95C}"/>
              </a:ext>
            </a:extLst>
          </p:cNvPr>
          <p:cNvSpPr/>
          <p:nvPr/>
        </p:nvSpPr>
        <p:spPr>
          <a:xfrm>
            <a:off x="474943" y="1649982"/>
            <a:ext cx="45719" cy="2532360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A0EFCCA7-9952-EDAD-5283-BAF00568EA28}"/>
              </a:ext>
            </a:extLst>
          </p:cNvPr>
          <p:cNvSpPr/>
          <p:nvPr/>
        </p:nvSpPr>
        <p:spPr>
          <a:xfrm>
            <a:off x="11083409" y="1625414"/>
            <a:ext cx="45719" cy="2583347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0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54F3-A0A9-E6FE-C622-0F013E8F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9C43B8B-0E35-2332-F1C7-573F34712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r>
              <a:rPr lang="en-US" dirty="0"/>
              <a:t>Part 1       LOL Introduction</a:t>
            </a:r>
          </a:p>
          <a:p>
            <a:r>
              <a:rPr lang="en-US" dirty="0"/>
              <a:t>Part 2       Raw Data &amp; Variables</a:t>
            </a:r>
          </a:p>
          <a:p>
            <a:r>
              <a:rPr lang="en-US" dirty="0"/>
              <a:t>Part 3       Data Insights</a:t>
            </a:r>
          </a:p>
          <a:p>
            <a:r>
              <a:rPr lang="en-US" dirty="0"/>
              <a:t>Part 4       </a:t>
            </a:r>
            <a:r>
              <a:rPr lang="en-US" altLang="zh-CN" dirty="0"/>
              <a:t>Classifiers &amp;</a:t>
            </a:r>
            <a:r>
              <a:rPr lang="en-US" dirty="0"/>
              <a:t> Strateg</a:t>
            </a:r>
            <a:r>
              <a:rPr lang="en-US" altLang="zh-CN" dirty="0"/>
              <a:t>ies</a:t>
            </a:r>
            <a:endParaRPr lang="en-US" dirty="0"/>
          </a:p>
        </p:txBody>
      </p:sp>
      <p:pic>
        <p:nvPicPr>
          <p:cNvPr id="12" name="Content Placeholder 11" descr="A cartoon character in a bee garment&#10;&#10;Description automatically generated">
            <a:extLst>
              <a:ext uri="{FF2B5EF4-FFF2-40B4-BE49-F238E27FC236}">
                <a16:creationId xmlns:a16="http://schemas.microsoft.com/office/drawing/2014/main" id="{AA1E2582-65EB-76CA-0D0E-B82C145D9E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3" r="18033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9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in a black dress with wings and a sword">
            <a:extLst>
              <a:ext uri="{FF2B5EF4-FFF2-40B4-BE49-F238E27FC236}">
                <a16:creationId xmlns:a16="http://schemas.microsoft.com/office/drawing/2014/main" id="{501F5007-8E6F-8DAD-4076-3CF868A491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63B28-8D8A-CF46-2B95-2520310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87" y="315471"/>
            <a:ext cx="2799594" cy="3631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C4B228C-84F0-71D1-B498-714572D39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6D38CD4-C9BB-D70B-C12F-D58CD7681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217296"/>
              </p:ext>
            </p:extLst>
          </p:nvPr>
        </p:nvGraphicFramePr>
        <p:xfrm>
          <a:off x="883429" y="3920097"/>
          <a:ext cx="10187038" cy="262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9427">
                  <a:extLst>
                    <a:ext uri="{9D8B030D-6E8A-4147-A177-3AD203B41FA5}">
                      <a16:colId xmlns:a16="http://schemas.microsoft.com/office/drawing/2014/main" val="4175616774"/>
                    </a:ext>
                  </a:extLst>
                </a:gridCol>
                <a:gridCol w="1369427">
                  <a:extLst>
                    <a:ext uri="{9D8B030D-6E8A-4147-A177-3AD203B41FA5}">
                      <a16:colId xmlns:a16="http://schemas.microsoft.com/office/drawing/2014/main" val="2927400940"/>
                    </a:ext>
                  </a:extLst>
                </a:gridCol>
                <a:gridCol w="1369427">
                  <a:extLst>
                    <a:ext uri="{9D8B030D-6E8A-4147-A177-3AD203B41FA5}">
                      <a16:colId xmlns:a16="http://schemas.microsoft.com/office/drawing/2014/main" val="3870725403"/>
                    </a:ext>
                  </a:extLst>
                </a:gridCol>
                <a:gridCol w="1369427">
                  <a:extLst>
                    <a:ext uri="{9D8B030D-6E8A-4147-A177-3AD203B41FA5}">
                      <a16:colId xmlns:a16="http://schemas.microsoft.com/office/drawing/2014/main" val="3951592998"/>
                    </a:ext>
                  </a:extLst>
                </a:gridCol>
                <a:gridCol w="1491764">
                  <a:extLst>
                    <a:ext uri="{9D8B030D-6E8A-4147-A177-3AD203B41FA5}">
                      <a16:colId xmlns:a16="http://schemas.microsoft.com/office/drawing/2014/main" val="1372900908"/>
                    </a:ext>
                  </a:extLst>
                </a:gridCol>
                <a:gridCol w="1589316">
                  <a:extLst>
                    <a:ext uri="{9D8B030D-6E8A-4147-A177-3AD203B41FA5}">
                      <a16:colId xmlns:a16="http://schemas.microsoft.com/office/drawing/2014/main" val="1508745460"/>
                    </a:ext>
                  </a:extLst>
                </a:gridCol>
                <a:gridCol w="1628250">
                  <a:extLst>
                    <a:ext uri="{9D8B030D-6E8A-4147-A177-3AD203B41FA5}">
                      <a16:colId xmlns:a16="http://schemas.microsoft.com/office/drawing/2014/main" val="18464068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LDA*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Strategy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Strategy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Strategy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Strategy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Strategy 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85424"/>
                  </a:ext>
                </a:extLst>
              </a:tr>
              <a:tr h="75222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75.94%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77.94%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51.59%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65204"/>
                  </a:ext>
                </a:extLst>
              </a:tr>
              <a:tr h="752224">
                <a:tc>
                  <a:txBody>
                    <a:bodyPr/>
                    <a:lstStyle/>
                    <a:p>
                      <a:r>
                        <a:rPr lang="en-US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76.35%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78.95%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99.96%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53507"/>
                  </a:ext>
                </a:extLst>
              </a:tr>
              <a:tr h="752224">
                <a:tc>
                  <a:txBody>
                    <a:bodyPr/>
                    <a:lstStyle/>
                    <a:p>
                      <a:r>
                        <a:rPr lang="en-US" dirty="0"/>
                        <a:t>TNR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75.50%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76.91%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223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7857E1-ABEF-E496-D358-25A45364E018}"/>
              </a:ext>
            </a:extLst>
          </p:cNvPr>
          <p:cNvSpPr txBox="1"/>
          <p:nvPr/>
        </p:nvSpPr>
        <p:spPr>
          <a:xfrm>
            <a:off x="1301956" y="1057775"/>
            <a:ext cx="98986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C000"/>
                </a:solidFill>
              </a:rPr>
              <a:t>Strategy 0:    </a:t>
            </a:r>
            <a:r>
              <a:rPr lang="en-US" dirty="0"/>
              <a:t>Combining LDA &amp; NB (If they are same pick it, otherwise random pick)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C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C000"/>
                </a:solidFill>
              </a:rPr>
              <a:t>Strategy I: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/>
              <a:t>Based on [Towers Destroyed] [Herald Kills]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C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C000"/>
                </a:solidFill>
              </a:rPr>
              <a:t>Strategy II</a:t>
            </a:r>
            <a:r>
              <a:rPr lang="en-US" dirty="0">
                <a:solidFill>
                  <a:srgbClr val="FFC000"/>
                </a:solidFill>
              </a:rPr>
              <a:t>:    </a:t>
            </a:r>
            <a:r>
              <a:rPr lang="en-US" dirty="0"/>
              <a:t>Based on [Towers Destroyed]  [Herald Kills] [Champion Killed] value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C000"/>
                </a:solidFill>
              </a:rPr>
              <a:t>Strategy III</a:t>
            </a:r>
            <a:r>
              <a:rPr lang="en-US" dirty="0">
                <a:solidFill>
                  <a:srgbClr val="FFC000"/>
                </a:solidFill>
              </a:rPr>
              <a:t>:   </a:t>
            </a:r>
            <a:r>
              <a:rPr lang="en-US" dirty="0"/>
              <a:t>Based on LDA Predict, and consider [</a:t>
            </a:r>
            <a:r>
              <a:rPr lang="en-US" dirty="0" err="1"/>
              <a:t>ChampKills</a:t>
            </a:r>
            <a:r>
              <a:rPr lang="en-US" dirty="0"/>
              <a:t>] [Gold]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C000"/>
              </a:solidFill>
            </a:endParaRPr>
          </a:p>
          <a:p>
            <a:pPr defTabSz="914400">
              <a:defRPr/>
            </a:pPr>
            <a:r>
              <a:rPr lang="en-US" b="1" dirty="0">
                <a:solidFill>
                  <a:srgbClr val="FFC000"/>
                </a:solidFill>
              </a:rPr>
              <a:t>Strategy IV</a:t>
            </a:r>
            <a:r>
              <a:rPr lang="en-US" dirty="0">
                <a:solidFill>
                  <a:srgbClr val="FFC000"/>
                </a:solidFill>
              </a:rPr>
              <a:t>:    </a:t>
            </a:r>
            <a:r>
              <a:rPr lang="en-US" dirty="0"/>
              <a:t>KNN +Strategy III (If </a:t>
            </a:r>
            <a:r>
              <a:rPr lang="en-US" dirty="0" err="1"/>
              <a:t>Knn</a:t>
            </a:r>
            <a:r>
              <a:rPr lang="en-US" dirty="0"/>
              <a:t> predicts ‘</a:t>
            </a:r>
            <a:r>
              <a:rPr lang="en-US" dirty="0" err="1"/>
              <a:t>win’,then</a:t>
            </a:r>
            <a:r>
              <a:rPr lang="en-US" dirty="0"/>
              <a:t> win, other wise S-III)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78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1A295FDC-138B-744D-43D5-663374E9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" b="2066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65D320-47A1-AB42-8F8F-AC6859BEFE67}"/>
              </a:ext>
            </a:extLst>
          </p:cNvPr>
          <p:cNvSpPr txBox="1">
            <a:spLocks/>
          </p:cNvSpPr>
          <p:nvPr/>
        </p:nvSpPr>
        <p:spPr>
          <a:xfrm>
            <a:off x="342372" y="208630"/>
            <a:ext cx="4220779" cy="484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E77F19-6BDC-303F-2303-4D2A90216738}"/>
              </a:ext>
            </a:extLst>
          </p:cNvPr>
          <p:cNvSpPr txBox="1">
            <a:spLocks/>
          </p:cNvSpPr>
          <p:nvPr/>
        </p:nvSpPr>
        <p:spPr>
          <a:xfrm>
            <a:off x="1703424" y="1928608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/>
              <a:t>Part 1 </a:t>
            </a:r>
            <a:br>
              <a:rPr lang="en-US" sz="4100"/>
            </a:br>
            <a:br>
              <a:rPr lang="en-US" sz="4100"/>
            </a:br>
            <a:r>
              <a:rPr lang="en-US" sz="4100"/>
              <a:t>LOL Introduction</a:t>
            </a:r>
            <a:br>
              <a:rPr lang="en-US" sz="4100"/>
            </a:b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19493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video game screen shot&#10;&#10;Description automatically generated">
            <a:extLst>
              <a:ext uri="{FF2B5EF4-FFF2-40B4-BE49-F238E27FC236}">
                <a16:creationId xmlns:a16="http://schemas.microsoft.com/office/drawing/2014/main" id="{A5061F23-7FF6-3F21-65E5-AA71E75428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" b="2066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E6C5B15-B385-342D-30AD-1FB0261B66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432193">
            <a:off x="3701684" y="3409515"/>
            <a:ext cx="2389561" cy="16187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0E5E202-3927-A9AD-CF68-1274355DBF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31489" y="6022675"/>
            <a:ext cx="2723183" cy="226023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98AB86E-E7A8-A2BA-AF24-EC994BE7A9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910828">
            <a:off x="1228871" y="2334875"/>
            <a:ext cx="2389561" cy="16187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CD67E7-8E3E-7DE3-36C9-13A961701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4780153">
            <a:off x="9318659" y="2765061"/>
            <a:ext cx="2385123" cy="1752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81DF2-0F84-75AD-8431-E6BDC675F6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8599457">
            <a:off x="6548832" y="1698140"/>
            <a:ext cx="1978218" cy="135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3C8496A-3E9B-2053-0C2E-604C78A6CF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4831487" y="105824"/>
            <a:ext cx="2723184" cy="1481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2">
            <a:extLst>
              <a:ext uri="{FF2B5EF4-FFF2-40B4-BE49-F238E27FC236}">
                <a16:creationId xmlns:a16="http://schemas.microsoft.com/office/drawing/2014/main" id="{68E2254B-91FF-1692-99C3-F027947D86B7}"/>
              </a:ext>
            </a:extLst>
          </p:cNvPr>
          <p:cNvSpPr txBox="1">
            <a:spLocks/>
          </p:cNvSpPr>
          <p:nvPr/>
        </p:nvSpPr>
        <p:spPr>
          <a:xfrm>
            <a:off x="4599921" y="3085187"/>
            <a:ext cx="1879729" cy="42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Middle Lane</a:t>
            </a:r>
          </a:p>
        </p:txBody>
      </p:sp>
      <p:sp>
        <p:nvSpPr>
          <p:cNvPr id="14" name="Content Placeholder 22">
            <a:extLst>
              <a:ext uri="{FF2B5EF4-FFF2-40B4-BE49-F238E27FC236}">
                <a16:creationId xmlns:a16="http://schemas.microsoft.com/office/drawing/2014/main" id="{480FEE94-2A3E-16BF-5D88-D3F374E1450D}"/>
              </a:ext>
            </a:extLst>
          </p:cNvPr>
          <p:cNvSpPr txBox="1">
            <a:spLocks/>
          </p:cNvSpPr>
          <p:nvPr/>
        </p:nvSpPr>
        <p:spPr>
          <a:xfrm>
            <a:off x="6598076" y="1554313"/>
            <a:ext cx="1879729" cy="42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Middle Lane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DB415B33-A7ED-01E0-1C7E-5D15F1B29726}"/>
              </a:ext>
            </a:extLst>
          </p:cNvPr>
          <p:cNvSpPr txBox="1">
            <a:spLocks/>
          </p:cNvSpPr>
          <p:nvPr/>
        </p:nvSpPr>
        <p:spPr>
          <a:xfrm>
            <a:off x="1600958" y="1813483"/>
            <a:ext cx="1879729" cy="42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Lane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39D25190-38A3-1AFE-843A-380D5F15296C}"/>
              </a:ext>
            </a:extLst>
          </p:cNvPr>
          <p:cNvSpPr txBox="1">
            <a:spLocks/>
          </p:cNvSpPr>
          <p:nvPr/>
        </p:nvSpPr>
        <p:spPr>
          <a:xfrm>
            <a:off x="5253214" y="27818"/>
            <a:ext cx="1879729" cy="42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Lane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333D43CB-4A6A-18D7-A56E-1546EDF1A990}"/>
              </a:ext>
            </a:extLst>
          </p:cNvPr>
          <p:cNvSpPr txBox="1">
            <a:spLocks/>
          </p:cNvSpPr>
          <p:nvPr/>
        </p:nvSpPr>
        <p:spPr>
          <a:xfrm>
            <a:off x="9657638" y="2429077"/>
            <a:ext cx="1879729" cy="42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Bottom Lane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113C3D6E-5A59-00AE-EE88-DD368B7C67AF}"/>
              </a:ext>
            </a:extLst>
          </p:cNvPr>
          <p:cNvSpPr txBox="1">
            <a:spLocks/>
          </p:cNvSpPr>
          <p:nvPr/>
        </p:nvSpPr>
        <p:spPr>
          <a:xfrm>
            <a:off x="5253214" y="5923878"/>
            <a:ext cx="1879729" cy="42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Bottom Lane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297E7667-A8BE-2ACB-03B7-59E9FD44A545}"/>
              </a:ext>
            </a:extLst>
          </p:cNvPr>
          <p:cNvSpPr txBox="1">
            <a:spLocks/>
          </p:cNvSpPr>
          <p:nvPr/>
        </p:nvSpPr>
        <p:spPr>
          <a:xfrm>
            <a:off x="1533772" y="4938893"/>
            <a:ext cx="1879729" cy="423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Blue Team</a:t>
            </a:r>
          </a:p>
          <a:p>
            <a:endParaRPr lang="en-US" dirty="0"/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58DCDD2E-54C6-50A2-FAA1-0254A9DC41D6}"/>
              </a:ext>
            </a:extLst>
          </p:cNvPr>
          <p:cNvSpPr txBox="1">
            <a:spLocks/>
          </p:cNvSpPr>
          <p:nvPr/>
        </p:nvSpPr>
        <p:spPr>
          <a:xfrm>
            <a:off x="8722607" y="409274"/>
            <a:ext cx="1879729" cy="42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 Team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B397D694-F63A-4E7B-49D1-F195C111D216}"/>
              </a:ext>
            </a:extLst>
          </p:cNvPr>
          <p:cNvSpPr txBox="1">
            <a:spLocks/>
          </p:cNvSpPr>
          <p:nvPr/>
        </p:nvSpPr>
        <p:spPr>
          <a:xfrm>
            <a:off x="4193990" y="1191929"/>
            <a:ext cx="1274993" cy="423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Dragon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2FA3CA6A-E839-661B-EE24-DFF6DF1EE2A5}"/>
              </a:ext>
            </a:extLst>
          </p:cNvPr>
          <p:cNvSpPr txBox="1">
            <a:spLocks/>
          </p:cNvSpPr>
          <p:nvPr/>
        </p:nvSpPr>
        <p:spPr>
          <a:xfrm>
            <a:off x="7565608" y="3946188"/>
            <a:ext cx="1264833" cy="423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Dragon</a:t>
            </a:r>
          </a:p>
        </p:txBody>
      </p:sp>
      <p:sp>
        <p:nvSpPr>
          <p:cNvPr id="25" name="Content Placeholder 22">
            <a:extLst>
              <a:ext uri="{FF2B5EF4-FFF2-40B4-BE49-F238E27FC236}">
                <a16:creationId xmlns:a16="http://schemas.microsoft.com/office/drawing/2014/main" id="{E927BD08-A614-B83E-1CB0-917F60036343}"/>
              </a:ext>
            </a:extLst>
          </p:cNvPr>
          <p:cNvSpPr txBox="1">
            <a:spLocks/>
          </p:cNvSpPr>
          <p:nvPr/>
        </p:nvSpPr>
        <p:spPr>
          <a:xfrm>
            <a:off x="1767453" y="5276785"/>
            <a:ext cx="1128148" cy="42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Nexus</a:t>
            </a:r>
            <a:endParaRPr lang="en-US" dirty="0"/>
          </a:p>
        </p:txBody>
      </p:sp>
      <p:sp>
        <p:nvSpPr>
          <p:cNvPr id="26" name="Content Placeholder 22">
            <a:extLst>
              <a:ext uri="{FF2B5EF4-FFF2-40B4-BE49-F238E27FC236}">
                <a16:creationId xmlns:a16="http://schemas.microsoft.com/office/drawing/2014/main" id="{9827CCCB-C69C-A100-8286-2A3A6FDA5FA0}"/>
              </a:ext>
            </a:extLst>
          </p:cNvPr>
          <p:cNvSpPr txBox="1">
            <a:spLocks/>
          </p:cNvSpPr>
          <p:nvPr/>
        </p:nvSpPr>
        <p:spPr>
          <a:xfrm>
            <a:off x="8931566" y="768313"/>
            <a:ext cx="1879729" cy="42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Nexus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8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in a black dress with wings and a sword">
            <a:extLst>
              <a:ext uri="{FF2B5EF4-FFF2-40B4-BE49-F238E27FC236}">
                <a16:creationId xmlns:a16="http://schemas.microsoft.com/office/drawing/2014/main" id="{501F5007-8E6F-8DAD-4076-3CF868A491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63B28-8D8A-CF46-2B95-2520310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45" y="1359160"/>
            <a:ext cx="3186257" cy="3336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#Game rule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2596482-54F3-523A-D4C7-AB3BD6AFD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46" y="1951241"/>
            <a:ext cx="5491872" cy="277333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if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Enemy_Nexus</a:t>
            </a:r>
            <a:r>
              <a:rPr lang="en-US" altLang="zh-CN" sz="2800" dirty="0"/>
              <a:t> down:</a:t>
            </a:r>
          </a:p>
          <a:p>
            <a:pPr marL="0" indent="0">
              <a:buNone/>
            </a:pPr>
            <a:r>
              <a:rPr lang="en-US" altLang="zh-CN" sz="2800" dirty="0"/>
              <a:t>            win </a:t>
            </a:r>
            <a:r>
              <a:rPr lang="en-US" altLang="zh-CN" sz="2800" dirty="0">
                <a:sym typeface="Wingdings" panose="05000000000000000000" pitchFamily="2" charset="2"/>
              </a:rPr>
              <a:t></a:t>
            </a:r>
            <a:endParaRPr lang="en-US" altLang="zh-CN" sz="2800" dirty="0"/>
          </a:p>
          <a:p>
            <a:r>
              <a:rPr lang="en-US" altLang="zh-CN" sz="2800" dirty="0">
                <a:solidFill>
                  <a:schemeClr val="accent1"/>
                </a:solidFill>
              </a:rPr>
              <a:t>else</a:t>
            </a:r>
            <a:r>
              <a:rPr lang="en-US" altLang="zh-CN" sz="2800" dirty="0"/>
              <a:t>:</a:t>
            </a:r>
          </a:p>
          <a:p>
            <a:pPr marL="0" indent="0">
              <a:buNone/>
            </a:pPr>
            <a:r>
              <a:rPr lang="en-US" altLang="zh-CN" sz="2800" dirty="0"/>
              <a:t>            lose </a:t>
            </a:r>
            <a:r>
              <a:rPr lang="en-US" altLang="zh-CN" sz="2800" dirty="0">
                <a:sym typeface="Wingdings" panose="05000000000000000000" pitchFamily="2" charset="2"/>
              </a:rPr>
              <a:t></a:t>
            </a:r>
            <a:endParaRPr lang="en-US" altLang="zh-CN" sz="2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C4B228C-84F0-71D1-B498-714572D39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1BB828-F976-730A-ECD2-C0EBC476187B}"/>
              </a:ext>
            </a:extLst>
          </p:cNvPr>
          <p:cNvSpPr txBox="1">
            <a:spLocks/>
          </p:cNvSpPr>
          <p:nvPr/>
        </p:nvSpPr>
        <p:spPr>
          <a:xfrm>
            <a:off x="2580212" y="168329"/>
            <a:ext cx="4084988" cy="780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Red Team</a:t>
            </a:r>
            <a:r>
              <a:rPr lang="en-US" dirty="0"/>
              <a:t>  </a:t>
            </a:r>
            <a:r>
              <a:rPr lang="en-US" dirty="0" err="1"/>
              <a:t>v.s</a:t>
            </a:r>
            <a:r>
              <a:rPr lang="en-US" dirty="0"/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A738F0-CAD2-C25B-FBA8-399E903EC7C6}"/>
              </a:ext>
            </a:extLst>
          </p:cNvPr>
          <p:cNvSpPr txBox="1">
            <a:spLocks/>
          </p:cNvSpPr>
          <p:nvPr/>
        </p:nvSpPr>
        <p:spPr>
          <a:xfrm>
            <a:off x="5887030" y="176885"/>
            <a:ext cx="4084988" cy="780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Blue Team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B6DF650-258C-E1A1-B4E1-F29B3A85A0DA}"/>
              </a:ext>
            </a:extLst>
          </p:cNvPr>
          <p:cNvSpPr txBox="1">
            <a:spLocks/>
          </p:cNvSpPr>
          <p:nvPr/>
        </p:nvSpPr>
        <p:spPr>
          <a:xfrm>
            <a:off x="6264647" y="1190377"/>
            <a:ext cx="4941833" cy="73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#Factors toward win</a:t>
            </a:r>
          </a:p>
        </p:txBody>
      </p:sp>
      <p:sp>
        <p:nvSpPr>
          <p:cNvPr id="31" name="Content Placeholder 25">
            <a:extLst>
              <a:ext uri="{FF2B5EF4-FFF2-40B4-BE49-F238E27FC236}">
                <a16:creationId xmlns:a16="http://schemas.microsoft.com/office/drawing/2014/main" id="{3D472CE7-2B20-9632-9A7B-0DDC73BEFEA3}"/>
              </a:ext>
            </a:extLst>
          </p:cNvPr>
          <p:cNvSpPr txBox="1">
            <a:spLocks/>
          </p:cNvSpPr>
          <p:nvPr/>
        </p:nvSpPr>
        <p:spPr>
          <a:xfrm>
            <a:off x="6264648" y="2058155"/>
            <a:ext cx="5824396" cy="4311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#Dragon/Herald</a:t>
            </a:r>
          </a:p>
          <a:p>
            <a:r>
              <a:rPr lang="en-US" altLang="zh-CN" sz="2800" dirty="0"/>
              <a:t>#Champions killed</a:t>
            </a:r>
          </a:p>
          <a:p>
            <a:r>
              <a:rPr lang="en-US" altLang="zh-CN" sz="2800" dirty="0"/>
              <a:t>#Towers down(Turret, Inhibitors)</a:t>
            </a:r>
          </a:p>
          <a:p>
            <a:r>
              <a:rPr lang="en-US" altLang="zh-CN" sz="2800" dirty="0"/>
              <a:t>#Minions killed</a:t>
            </a:r>
          </a:p>
          <a:p>
            <a:r>
              <a:rPr lang="en-US" altLang="zh-CN" sz="2800" dirty="0"/>
              <a:t>#Gold</a:t>
            </a:r>
          </a:p>
          <a:p>
            <a:r>
              <a:rPr lang="en-US" altLang="zh-CN" sz="2800" dirty="0"/>
              <a:t>……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13CB1177-BFEC-3420-1A86-756D79C91293}"/>
              </a:ext>
            </a:extLst>
          </p:cNvPr>
          <p:cNvSpPr/>
          <p:nvPr/>
        </p:nvSpPr>
        <p:spPr>
          <a:xfrm>
            <a:off x="5881635" y="1070036"/>
            <a:ext cx="45719" cy="577088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1861EFC2-7167-C0E8-3495-FEF53FADC081}"/>
              </a:ext>
            </a:extLst>
          </p:cNvPr>
          <p:cNvSpPr/>
          <p:nvPr/>
        </p:nvSpPr>
        <p:spPr>
          <a:xfrm rot="5400000">
            <a:off x="6039041" y="-4631570"/>
            <a:ext cx="45719" cy="1132332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2640335-C344-2A64-B399-FDAF3F069BDD}"/>
              </a:ext>
            </a:extLst>
          </p:cNvPr>
          <p:cNvSpPr txBox="1">
            <a:spLocks/>
          </p:cNvSpPr>
          <p:nvPr/>
        </p:nvSpPr>
        <p:spPr>
          <a:xfrm>
            <a:off x="-60253" y="4747602"/>
            <a:ext cx="3426655" cy="55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#Players: </a:t>
            </a:r>
          </a:p>
        </p:txBody>
      </p:sp>
      <p:sp>
        <p:nvSpPr>
          <p:cNvPr id="35" name="Content Placeholder 25">
            <a:extLst>
              <a:ext uri="{FF2B5EF4-FFF2-40B4-BE49-F238E27FC236}">
                <a16:creationId xmlns:a16="http://schemas.microsoft.com/office/drawing/2014/main" id="{DC790809-308E-FA71-DA02-A4AB18BDFAF8}"/>
              </a:ext>
            </a:extLst>
          </p:cNvPr>
          <p:cNvSpPr txBox="1">
            <a:spLocks/>
          </p:cNvSpPr>
          <p:nvPr/>
        </p:nvSpPr>
        <p:spPr>
          <a:xfrm>
            <a:off x="400238" y="5414121"/>
            <a:ext cx="1782072" cy="734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5 </a:t>
            </a:r>
            <a:r>
              <a:rPr lang="en-US" altLang="zh-CN" sz="2800" dirty="0" err="1"/>
              <a:t>v.s</a:t>
            </a:r>
            <a:r>
              <a:rPr lang="en-US" altLang="zh-CN" sz="2800" dirty="0"/>
              <a:t>. 5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</p:txBody>
      </p:sp>
      <p:sp>
        <p:nvSpPr>
          <p:cNvPr id="36" name="Content Placeholder 25">
            <a:extLst>
              <a:ext uri="{FF2B5EF4-FFF2-40B4-BE49-F238E27FC236}">
                <a16:creationId xmlns:a16="http://schemas.microsoft.com/office/drawing/2014/main" id="{5C4B7354-9EDC-E974-33BD-107AA980F6D7}"/>
              </a:ext>
            </a:extLst>
          </p:cNvPr>
          <p:cNvSpPr txBox="1">
            <a:spLocks/>
          </p:cNvSpPr>
          <p:nvPr/>
        </p:nvSpPr>
        <p:spPr>
          <a:xfrm>
            <a:off x="374665" y="5927419"/>
            <a:ext cx="5687235" cy="734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Top(1),Mid(1),Bot(2),Jungle(1)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6623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3ACFC76B-CC67-4BF7-AC5E-44D4D84CE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3F53E-BC6B-A22D-365D-ABCF908F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462" y="660270"/>
            <a:ext cx="5048468" cy="233680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b="1" dirty="0"/>
              <a:t>The Rift Herald (Herald)</a:t>
            </a: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0000"/>
                </a:solidFill>
              </a:rPr>
              <a:t>A powerful neutral Monster </a:t>
            </a:r>
            <a:r>
              <a:rPr lang="en-US" sz="1800" dirty="0"/>
              <a:t>icon monster in Summoner's Rift icon Summoner's Rift. Same place as Baron </a:t>
            </a:r>
            <a:r>
              <a:rPr lang="en-US" sz="1800" dirty="0" err="1"/>
              <a:t>Nashor</a:t>
            </a:r>
            <a:r>
              <a:rPr lang="en-US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Bonus effect: </a:t>
            </a:r>
            <a:r>
              <a:rPr lang="en-US" sz="1800" dirty="0">
                <a:solidFill>
                  <a:srgbClr val="00B0F0"/>
                </a:solidFill>
              </a:rPr>
              <a:t>Faster recall channeling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B0F0"/>
                </a:solidFill>
              </a:rPr>
              <a:t>Summon herald to push line.</a:t>
            </a:r>
          </a:p>
          <a:p>
            <a:pPr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993574A-BB2E-8F6D-DDB5-67957277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61" y="-1"/>
            <a:ext cx="3343541" cy="3343541"/>
          </a:xfrm>
          <a:prstGeom prst="rect">
            <a:avLst/>
          </a:prstGeom>
        </p:spPr>
      </p:pic>
      <p:pic>
        <p:nvPicPr>
          <p:cNvPr id="6" name="Picture 5" descr="A cartoon of a monster&#10;&#10;Description automatically generated">
            <a:extLst>
              <a:ext uri="{FF2B5EF4-FFF2-40B4-BE49-F238E27FC236}">
                <a16:creationId xmlns:a16="http://schemas.microsoft.com/office/drawing/2014/main" id="{AE050C8F-ED69-F808-6B26-2EFED8C077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5" r="30105" b="1"/>
          <a:stretch/>
        </p:blipFill>
        <p:spPr>
          <a:xfrm>
            <a:off x="423019" y="724157"/>
            <a:ext cx="3081164" cy="2272913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D9534-3536-2317-BD47-58C2644F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21" y="445343"/>
            <a:ext cx="2519254" cy="4298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900" dirty="0"/>
              <a:t>Monsters</a:t>
            </a:r>
            <a:br>
              <a:rPr lang="en-US" sz="2900" dirty="0"/>
            </a:br>
            <a:endParaRPr lang="en-US" sz="29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2827CFF-9114-C180-4E59-5A3E8DC6F8B4}"/>
              </a:ext>
            </a:extLst>
          </p:cNvPr>
          <p:cNvSpPr txBox="1">
            <a:spLocks/>
          </p:cNvSpPr>
          <p:nvPr/>
        </p:nvSpPr>
        <p:spPr>
          <a:xfrm>
            <a:off x="3774393" y="3514461"/>
            <a:ext cx="5048468" cy="23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dirty="0"/>
              <a:t>Baron </a:t>
            </a:r>
            <a:r>
              <a:rPr lang="en-US" sz="2400" b="1" dirty="0" err="1"/>
              <a:t>Nashor</a:t>
            </a:r>
            <a:r>
              <a:rPr lang="en-US" sz="2400" b="1" dirty="0"/>
              <a:t> (Dragon)</a:t>
            </a: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0000"/>
                </a:solidFill>
              </a:rPr>
              <a:t>Most powerful </a:t>
            </a:r>
            <a:r>
              <a:rPr lang="en-US" sz="1800" dirty="0"/>
              <a:t>neutral Monster icon monster in Summoner's Rift icon Summoner's Rift. Same place as Baron </a:t>
            </a:r>
            <a:r>
              <a:rPr lang="en-US" sz="1800" dirty="0" err="1"/>
              <a:t>Nashor</a:t>
            </a:r>
            <a:r>
              <a:rPr lang="en-US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Bonus effect: </a:t>
            </a:r>
            <a:r>
              <a:rPr lang="en-US" sz="1800" dirty="0">
                <a:solidFill>
                  <a:srgbClr val="00B0F0"/>
                </a:solidFill>
              </a:rPr>
              <a:t>Bonus Attack Damage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B0F0"/>
                </a:solidFill>
              </a:rPr>
              <a:t>Ability Power,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Empowered Recall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B0F0"/>
                </a:solidFill>
              </a:rPr>
              <a:t>Greatly increased power of minions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35" name="Picture 34" descr="A purple and green creature&#10;&#10;Description automatically generated">
            <a:extLst>
              <a:ext uri="{FF2B5EF4-FFF2-40B4-BE49-F238E27FC236}">
                <a16:creationId xmlns:a16="http://schemas.microsoft.com/office/drawing/2014/main" id="{B84E4315-C316-3C31-B270-E482B17B5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8" y="3318264"/>
            <a:ext cx="2477782" cy="3416478"/>
          </a:xfrm>
          <a:prstGeom prst="rect">
            <a:avLst/>
          </a:prstGeom>
        </p:spPr>
      </p:pic>
      <p:pic>
        <p:nvPicPr>
          <p:cNvPr id="2050" name="Picture 2" descr="Attack damage icon">
            <a:hlinkClick r:id="rId6" tooltip="Attack damage"/>
            <a:extLst>
              <a:ext uri="{FF2B5EF4-FFF2-40B4-BE49-F238E27FC236}">
                <a16:creationId xmlns:a16="http://schemas.microsoft.com/office/drawing/2014/main" id="{D581249D-5B6A-ACBD-1A72-146665B4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-92075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bility power icon">
            <a:hlinkClick r:id="rId8" tooltip="Ability power"/>
            <a:extLst>
              <a:ext uri="{FF2B5EF4-FFF2-40B4-BE49-F238E27FC236}">
                <a16:creationId xmlns:a16="http://schemas.microsoft.com/office/drawing/2014/main" id="{E36F4324-85BE-3B6A-1E56-33B3ED35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8" y="-92075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Minion icon">
            <a:hlinkClick r:id="rId10"/>
            <a:extLst>
              <a:ext uri="{FF2B5EF4-FFF2-40B4-BE49-F238E27FC236}">
                <a16:creationId xmlns:a16="http://schemas.microsoft.com/office/drawing/2014/main" id="{ED3DA228-7468-EF2B-91DF-7D6651A7B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5" y="-92075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753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1A295FDC-138B-744D-43D5-663374E9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" b="2066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25AE69-E233-72D0-C786-B8BAB727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24" y="1928608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Part 2 </a:t>
            </a:r>
            <a:br>
              <a:rPr lang="en-US" sz="4100" dirty="0"/>
            </a:br>
            <a:br>
              <a:rPr lang="en-US" sz="4100" dirty="0"/>
            </a:br>
            <a:r>
              <a:rPr lang="en-US" sz="4400" dirty="0"/>
              <a:t>Raw Data &amp; Variables</a:t>
            </a:r>
            <a:br>
              <a:rPr lang="en-US" sz="4100" dirty="0"/>
            </a:br>
            <a:endParaRPr lang="en-US" sz="41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65D320-47A1-AB42-8F8F-AC6859BEFE67}"/>
              </a:ext>
            </a:extLst>
          </p:cNvPr>
          <p:cNvSpPr txBox="1">
            <a:spLocks/>
          </p:cNvSpPr>
          <p:nvPr/>
        </p:nvSpPr>
        <p:spPr>
          <a:xfrm>
            <a:off x="342372" y="208630"/>
            <a:ext cx="4220779" cy="484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2BE0FF-040F-B482-3812-8BDB30853C65}"/>
              </a:ext>
            </a:extLst>
          </p:cNvPr>
          <p:cNvSpPr txBox="1">
            <a:spLocks/>
          </p:cNvSpPr>
          <p:nvPr/>
        </p:nvSpPr>
        <p:spPr>
          <a:xfrm>
            <a:off x="542339" y="313292"/>
            <a:ext cx="4623405" cy="52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All about data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5FEF159-6411-845F-E8FF-CD7991F45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61" y="3023477"/>
            <a:ext cx="7194006" cy="27677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4EDF06-E2FA-DAD6-D339-FEBB83030760}"/>
              </a:ext>
            </a:extLst>
          </p:cNvPr>
          <p:cNvSpPr txBox="1">
            <a:spLocks/>
          </p:cNvSpPr>
          <p:nvPr/>
        </p:nvSpPr>
        <p:spPr>
          <a:xfrm>
            <a:off x="683145" y="841612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Game: League of Legend (LOL)</a:t>
            </a:r>
          </a:p>
          <a:p>
            <a:r>
              <a:rPr lang="en-US" dirty="0"/>
              <a:t>Data Context:  First 15 mins Diamond (High Ranked) Match data</a:t>
            </a:r>
          </a:p>
          <a:p>
            <a:r>
              <a:rPr lang="en-US" dirty="0"/>
              <a:t>Data Source: Kaggle (Scraped from Riot API)</a:t>
            </a:r>
          </a:p>
          <a:p>
            <a:r>
              <a:rPr lang="en-US" dirty="0"/>
              <a:t>Data Total: 50000</a:t>
            </a:r>
          </a:p>
          <a:p>
            <a:r>
              <a:rPr lang="en-US" dirty="0"/>
              <a:t>Data Format:  .csv</a:t>
            </a:r>
          </a:p>
          <a:p>
            <a:r>
              <a:rPr lang="en-US" dirty="0"/>
              <a:t>Feature</a:t>
            </a:r>
            <a:r>
              <a:rPr lang="en-US" altLang="zh-CN" dirty="0"/>
              <a:t>s</a:t>
            </a:r>
            <a:r>
              <a:rPr lang="en-US" dirty="0"/>
              <a:t> Type: Numerical Data</a:t>
            </a:r>
          </a:p>
          <a:p>
            <a:r>
              <a:rPr lang="en-US" dirty="0"/>
              <a:t>Data Label: Binary (Win/Loss)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4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black dress with wings and a sword">
            <a:extLst>
              <a:ext uri="{FF2B5EF4-FFF2-40B4-BE49-F238E27FC236}">
                <a16:creationId xmlns:a16="http://schemas.microsoft.com/office/drawing/2014/main" id="{83773B46-0173-F37A-6183-024593CA56E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05B35C-BDE8-07CA-8380-F6EF9D6D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94EE7-DF7B-32BA-0DEA-387D15626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396" y="2618393"/>
            <a:ext cx="4455160" cy="294957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M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</a:rPr>
              <a:t>atch Id</a:t>
            </a:r>
            <a:r>
              <a:rPr lang="en-US" sz="2400" b="1" dirty="0"/>
              <a:t> 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W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</a:rPr>
              <a:t>in/Loss </a:t>
            </a:r>
            <a:r>
              <a:rPr lang="en-US" sz="2400" b="1" dirty="0"/>
              <a:t> </a:t>
            </a:r>
          </a:p>
          <a:p>
            <a:r>
              <a:rPr lang="en-US" sz="2400" b="1" i="0" u="none" strike="noStrike" dirty="0">
                <a:effectLst/>
                <a:latin typeface="Calibri" panose="020F0502020204030204" pitchFamily="34" charset="0"/>
              </a:rPr>
              <a:t>Gold</a:t>
            </a:r>
            <a:r>
              <a:rPr lang="en-US" sz="2400" b="1" dirty="0"/>
              <a:t> </a:t>
            </a:r>
          </a:p>
          <a:p>
            <a:r>
              <a:rPr lang="en-US" sz="2400" b="1" i="0" u="none" strike="noStrike" dirty="0">
                <a:effectLst/>
                <a:latin typeface="Calibri" panose="020F0502020204030204" pitchFamily="34" charset="0"/>
              </a:rPr>
              <a:t>Minions Killed</a:t>
            </a:r>
            <a:r>
              <a:rPr lang="en-US" sz="2400" b="1" dirty="0"/>
              <a:t> </a:t>
            </a:r>
          </a:p>
          <a:p>
            <a:r>
              <a:rPr lang="en-US" sz="2400" b="1" i="0" u="none" strike="noStrike" dirty="0">
                <a:effectLst/>
                <a:latin typeface="Calibri" panose="020F0502020204030204" pitchFamily="34" charset="0"/>
              </a:rPr>
              <a:t>Jungle Minions Killed</a:t>
            </a:r>
            <a:r>
              <a:rPr lang="en-US" sz="2400" b="1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0698F-2B60-39EA-66C6-D8771F42C045}"/>
              </a:ext>
            </a:extLst>
          </p:cNvPr>
          <p:cNvSpPr txBox="1">
            <a:spLocks/>
          </p:cNvSpPr>
          <p:nvPr/>
        </p:nvSpPr>
        <p:spPr>
          <a:xfrm>
            <a:off x="6517474" y="2562174"/>
            <a:ext cx="3797712" cy="3091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400">
              <a:lnSpc>
                <a:spcPct val="120000"/>
              </a:lnSpc>
            </a:pPr>
            <a:r>
              <a:rPr lang="en-US" sz="2400" b="1" dirty="0">
                <a:solidFill>
                  <a:schemeClr val="tx1"/>
                </a:solidFill>
              </a:rPr>
              <a:t>Average Level </a:t>
            </a:r>
          </a:p>
          <a:p>
            <a:pPr defTabSz="914400">
              <a:lnSpc>
                <a:spcPct val="120000"/>
              </a:lnSpc>
            </a:pPr>
            <a:r>
              <a:rPr lang="en-US" sz="2400" b="1" dirty="0">
                <a:solidFill>
                  <a:schemeClr val="tx1"/>
                </a:solidFill>
              </a:rPr>
              <a:t>Champ Kills</a:t>
            </a:r>
          </a:p>
          <a:p>
            <a:pPr defTabSz="914400">
              <a:lnSpc>
                <a:spcPct val="120000"/>
              </a:lnSpc>
            </a:pPr>
            <a:r>
              <a:rPr lang="en-US" sz="2400" b="1" dirty="0">
                <a:solidFill>
                  <a:schemeClr val="tx1"/>
                </a:solidFill>
              </a:rPr>
              <a:t>Herald Kills</a:t>
            </a:r>
          </a:p>
          <a:p>
            <a:pPr defTabSz="914400">
              <a:lnSpc>
                <a:spcPct val="120000"/>
              </a:lnSpc>
            </a:pPr>
            <a:r>
              <a:rPr lang="en-US" sz="2400" b="1" dirty="0">
                <a:solidFill>
                  <a:schemeClr val="tx1"/>
                </a:solidFill>
              </a:rPr>
              <a:t>Dragon Kills </a:t>
            </a:r>
          </a:p>
          <a:p>
            <a:pPr defTabSz="914400">
              <a:lnSpc>
                <a:spcPct val="120000"/>
              </a:lnSpc>
            </a:pPr>
            <a:r>
              <a:rPr lang="en-US" sz="2400" b="1" dirty="0">
                <a:solidFill>
                  <a:schemeClr val="tx1"/>
                </a:solidFill>
              </a:rPr>
              <a:t>Towers Destroyed</a:t>
            </a:r>
          </a:p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854C24-4BAB-E5A3-4BDC-0E784E3377C4}"/>
              </a:ext>
            </a:extLst>
          </p:cNvPr>
          <p:cNvSpPr txBox="1">
            <a:spLocks/>
          </p:cNvSpPr>
          <p:nvPr/>
        </p:nvSpPr>
        <p:spPr>
          <a:xfrm>
            <a:off x="992593" y="1772825"/>
            <a:ext cx="7533640" cy="628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effectLst/>
                <a:latin typeface="Calibri" panose="020F0502020204030204" pitchFamily="34" charset="0"/>
              </a:rPr>
              <a:t>Measure each team(red/blue) data</a:t>
            </a:r>
          </a:p>
          <a:p>
            <a:endParaRPr lang="en-US" sz="2400" b="1" dirty="0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92E326E5-583C-E922-2B68-213F88AE0A2F}"/>
              </a:ext>
            </a:extLst>
          </p:cNvPr>
          <p:cNvSpPr/>
          <p:nvPr/>
        </p:nvSpPr>
        <p:spPr>
          <a:xfrm>
            <a:off x="992593" y="2318653"/>
            <a:ext cx="9817647" cy="45719"/>
          </a:xfrm>
          <a:prstGeom prst="round1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63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2087</TotalTime>
  <Words>1004</Words>
  <Application>Microsoft Office PowerPoint</Application>
  <PresentationFormat>Widescreen</PresentationFormat>
  <Paragraphs>231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Helvetica Neue</vt:lpstr>
      <vt:lpstr>Arial</vt:lpstr>
      <vt:lpstr>Bookman Old Style</vt:lpstr>
      <vt:lpstr>Calibri</vt:lpstr>
      <vt:lpstr>Rockwell</vt:lpstr>
      <vt:lpstr>Segoe UI</vt:lpstr>
      <vt:lpstr>Damask</vt:lpstr>
      <vt:lpstr>PowerPoint Presentation</vt:lpstr>
      <vt:lpstr>Contents</vt:lpstr>
      <vt:lpstr>PowerPoint Presentation</vt:lpstr>
      <vt:lpstr>PowerPoint Presentation</vt:lpstr>
      <vt:lpstr>#Game rule</vt:lpstr>
      <vt:lpstr>Monsters </vt:lpstr>
      <vt:lpstr>Part 2   Raw Data &amp; Variables </vt:lpstr>
      <vt:lpstr>PowerPoint Presentation</vt:lpstr>
      <vt:lpstr>Data Variables</vt:lpstr>
      <vt:lpstr>Part 3   data insights </vt:lpstr>
      <vt:lpstr>Overview data</vt:lpstr>
      <vt:lpstr>Potential correlation</vt:lpstr>
      <vt:lpstr>Some data insights</vt:lpstr>
      <vt:lpstr>Part 4   Classifiers &amp; STrategy </vt:lpstr>
      <vt:lpstr>Chosen Classifiers(6)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 Yidan</dc:creator>
  <cp:lastModifiedBy>Sun, Yidan</cp:lastModifiedBy>
  <cp:revision>29</cp:revision>
  <dcterms:created xsi:type="dcterms:W3CDTF">2023-12-04T17:40:10Z</dcterms:created>
  <dcterms:modified xsi:type="dcterms:W3CDTF">2023-12-15T17:47:20Z</dcterms:modified>
</cp:coreProperties>
</file>